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7"/>
  </p:notesMasterIdLst>
  <p:sldIdLst>
    <p:sldId id="264" r:id="rId2"/>
    <p:sldId id="275" r:id="rId3"/>
    <p:sldId id="274" r:id="rId4"/>
    <p:sldId id="272" r:id="rId5"/>
    <p:sldId id="273" r:id="rId6"/>
    <p:sldId id="276" r:id="rId7"/>
    <p:sldId id="277" r:id="rId8"/>
    <p:sldId id="278" r:id="rId9"/>
    <p:sldId id="279" r:id="rId10"/>
    <p:sldId id="280" r:id="rId11"/>
    <p:sldId id="281" r:id="rId12"/>
    <p:sldId id="282" r:id="rId13"/>
    <p:sldId id="283" r:id="rId14"/>
    <p:sldId id="285" r:id="rId15"/>
    <p:sldId id="284" r:id="rId16"/>
  </p:sldIdLst>
  <p:sldSz cx="9144000" cy="6858000" type="screen4x3"/>
  <p:notesSz cx="6858000" cy="9144000"/>
  <p:photoAlbum/>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7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DCB60E0-52D4-475A-9FDE-444765043852}" type="datetimeFigureOut">
              <a:rPr lang="en-US" smtClean="0"/>
              <a:t>5/2/2012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63BBEB-279B-4B3F-96D7-5439B0CAFB89}" type="slidenum">
              <a:rPr lang="en-US" smtClean="0"/>
              <a:t>‹#›</a:t>
            </a:fld>
            <a:endParaRPr lang="en-US"/>
          </a:p>
        </p:txBody>
      </p:sp>
    </p:spTree>
    <p:extLst>
      <p:ext uri="{BB962C8B-B14F-4D97-AF65-F5344CB8AC3E}">
        <p14:creationId xmlns:p14="http://schemas.microsoft.com/office/powerpoint/2010/main" val="3073481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78997B5-57C0-4D3A-8C09-0B8F66E6CDEB}" type="datetimeFigureOut">
              <a:rPr lang="en-US" smtClean="0"/>
              <a:t>5/2/2012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E16138-FD10-49CA-8179-573C3C6725AD}" type="slidenum">
              <a:rPr lang="en-US" smtClean="0"/>
              <a:t>‹#›</a:t>
            </a:fld>
            <a:endParaRPr lang="en-US"/>
          </a:p>
        </p:txBody>
      </p:sp>
    </p:spTree>
    <p:extLst>
      <p:ext uri="{BB962C8B-B14F-4D97-AF65-F5344CB8AC3E}">
        <p14:creationId xmlns:p14="http://schemas.microsoft.com/office/powerpoint/2010/main" val="2898655489"/>
      </p:ext>
    </p:extLst>
  </p:cSld>
  <p:clrMapOvr>
    <a:masterClrMapping/>
  </p:clrMapOvr>
  <p:transition spd="slow">
    <p:strips/>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8997B5-57C0-4D3A-8C09-0B8F66E6CDEB}" type="datetimeFigureOut">
              <a:rPr lang="en-US" smtClean="0"/>
              <a:t>5/2/2012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E16138-FD10-49CA-8179-573C3C6725AD}" type="slidenum">
              <a:rPr lang="en-US" smtClean="0"/>
              <a:t>‹#›</a:t>
            </a:fld>
            <a:endParaRPr lang="en-US"/>
          </a:p>
        </p:txBody>
      </p:sp>
    </p:spTree>
    <p:extLst>
      <p:ext uri="{BB962C8B-B14F-4D97-AF65-F5344CB8AC3E}">
        <p14:creationId xmlns:p14="http://schemas.microsoft.com/office/powerpoint/2010/main" val="3406010279"/>
      </p:ext>
    </p:extLst>
  </p:cSld>
  <p:clrMapOvr>
    <a:masterClrMapping/>
  </p:clrMapOvr>
  <p:transition spd="slow">
    <p:strips/>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8997B5-57C0-4D3A-8C09-0B8F66E6CDEB}" type="datetimeFigureOut">
              <a:rPr lang="en-US" smtClean="0"/>
              <a:t>5/2/2012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E16138-FD10-49CA-8179-573C3C6725AD}" type="slidenum">
              <a:rPr lang="en-US" smtClean="0"/>
              <a:t>‹#›</a:t>
            </a:fld>
            <a:endParaRPr lang="en-US"/>
          </a:p>
        </p:txBody>
      </p:sp>
    </p:spTree>
    <p:extLst>
      <p:ext uri="{BB962C8B-B14F-4D97-AF65-F5344CB8AC3E}">
        <p14:creationId xmlns:p14="http://schemas.microsoft.com/office/powerpoint/2010/main" val="3911455931"/>
      </p:ext>
    </p:extLst>
  </p:cSld>
  <p:clrMapOvr>
    <a:masterClrMapping/>
  </p:clrMapOvr>
  <p:transition spd="slow">
    <p:strips/>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8997B5-57C0-4D3A-8C09-0B8F66E6CDEB}" type="datetimeFigureOut">
              <a:rPr lang="en-US" smtClean="0"/>
              <a:t>5/2/2012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E16138-FD10-49CA-8179-573C3C6725AD}" type="slidenum">
              <a:rPr lang="en-US" smtClean="0"/>
              <a:t>‹#›</a:t>
            </a:fld>
            <a:endParaRPr lang="en-US"/>
          </a:p>
        </p:txBody>
      </p:sp>
    </p:spTree>
    <p:extLst>
      <p:ext uri="{BB962C8B-B14F-4D97-AF65-F5344CB8AC3E}">
        <p14:creationId xmlns:p14="http://schemas.microsoft.com/office/powerpoint/2010/main" val="3334417209"/>
      </p:ext>
    </p:extLst>
  </p:cSld>
  <p:clrMapOvr>
    <a:masterClrMapping/>
  </p:clrMapOvr>
  <p:transition spd="slow">
    <p:strips/>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8997B5-57C0-4D3A-8C09-0B8F66E6CDEB}" type="datetimeFigureOut">
              <a:rPr lang="en-US" smtClean="0"/>
              <a:t>5/2/2012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E16138-FD10-49CA-8179-573C3C6725AD}" type="slidenum">
              <a:rPr lang="en-US" smtClean="0"/>
              <a:t>‹#›</a:t>
            </a:fld>
            <a:endParaRPr lang="en-US"/>
          </a:p>
        </p:txBody>
      </p:sp>
    </p:spTree>
    <p:extLst>
      <p:ext uri="{BB962C8B-B14F-4D97-AF65-F5344CB8AC3E}">
        <p14:creationId xmlns:p14="http://schemas.microsoft.com/office/powerpoint/2010/main" val="56071794"/>
      </p:ext>
    </p:extLst>
  </p:cSld>
  <p:clrMapOvr>
    <a:masterClrMapping/>
  </p:clrMapOvr>
  <p:transition spd="slow">
    <p:strips/>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78997B5-57C0-4D3A-8C09-0B8F66E6CDEB}" type="datetimeFigureOut">
              <a:rPr lang="en-US" smtClean="0"/>
              <a:t>5/2/2012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E16138-FD10-49CA-8179-573C3C6725AD}" type="slidenum">
              <a:rPr lang="en-US" smtClean="0"/>
              <a:t>‹#›</a:t>
            </a:fld>
            <a:endParaRPr lang="en-US"/>
          </a:p>
        </p:txBody>
      </p:sp>
    </p:spTree>
    <p:extLst>
      <p:ext uri="{BB962C8B-B14F-4D97-AF65-F5344CB8AC3E}">
        <p14:creationId xmlns:p14="http://schemas.microsoft.com/office/powerpoint/2010/main" val="2028171560"/>
      </p:ext>
    </p:extLst>
  </p:cSld>
  <p:clrMapOvr>
    <a:masterClrMapping/>
  </p:clrMapOvr>
  <p:transition spd="slow">
    <p:strips/>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78997B5-57C0-4D3A-8C09-0B8F66E6CDEB}" type="datetimeFigureOut">
              <a:rPr lang="en-US" smtClean="0"/>
              <a:t>5/2/2012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E16138-FD10-49CA-8179-573C3C6725AD}" type="slidenum">
              <a:rPr lang="en-US" smtClean="0"/>
              <a:t>‹#›</a:t>
            </a:fld>
            <a:endParaRPr lang="en-US"/>
          </a:p>
        </p:txBody>
      </p:sp>
    </p:spTree>
    <p:extLst>
      <p:ext uri="{BB962C8B-B14F-4D97-AF65-F5344CB8AC3E}">
        <p14:creationId xmlns:p14="http://schemas.microsoft.com/office/powerpoint/2010/main" val="3803952611"/>
      </p:ext>
    </p:extLst>
  </p:cSld>
  <p:clrMapOvr>
    <a:masterClrMapping/>
  </p:clrMapOvr>
  <p:transition spd="slow">
    <p:strips/>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78997B5-57C0-4D3A-8C09-0B8F66E6CDEB}" type="datetimeFigureOut">
              <a:rPr lang="en-US" smtClean="0"/>
              <a:t>5/2/2012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E16138-FD10-49CA-8179-573C3C6725AD}" type="slidenum">
              <a:rPr lang="en-US" smtClean="0"/>
              <a:t>‹#›</a:t>
            </a:fld>
            <a:endParaRPr lang="en-US"/>
          </a:p>
        </p:txBody>
      </p:sp>
    </p:spTree>
    <p:extLst>
      <p:ext uri="{BB962C8B-B14F-4D97-AF65-F5344CB8AC3E}">
        <p14:creationId xmlns:p14="http://schemas.microsoft.com/office/powerpoint/2010/main" val="245104044"/>
      </p:ext>
    </p:extLst>
  </p:cSld>
  <p:clrMapOvr>
    <a:masterClrMapping/>
  </p:clrMapOvr>
  <p:transition spd="slow">
    <p:strips/>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8997B5-57C0-4D3A-8C09-0B8F66E6CDEB}" type="datetimeFigureOut">
              <a:rPr lang="en-US" smtClean="0"/>
              <a:t>5/2/2012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E16138-FD10-49CA-8179-573C3C6725AD}" type="slidenum">
              <a:rPr lang="en-US" smtClean="0"/>
              <a:t>‹#›</a:t>
            </a:fld>
            <a:endParaRPr lang="en-US"/>
          </a:p>
        </p:txBody>
      </p:sp>
    </p:spTree>
    <p:extLst>
      <p:ext uri="{BB962C8B-B14F-4D97-AF65-F5344CB8AC3E}">
        <p14:creationId xmlns:p14="http://schemas.microsoft.com/office/powerpoint/2010/main" val="3348435875"/>
      </p:ext>
    </p:extLst>
  </p:cSld>
  <p:clrMapOvr>
    <a:masterClrMapping/>
  </p:clrMapOvr>
  <p:transition spd="slow">
    <p:strips/>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8997B5-57C0-4D3A-8C09-0B8F66E6CDEB}" type="datetimeFigureOut">
              <a:rPr lang="en-US" smtClean="0"/>
              <a:t>5/2/2012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E16138-FD10-49CA-8179-573C3C6725AD}" type="slidenum">
              <a:rPr lang="en-US" smtClean="0"/>
              <a:t>‹#›</a:t>
            </a:fld>
            <a:endParaRPr lang="en-US"/>
          </a:p>
        </p:txBody>
      </p:sp>
    </p:spTree>
    <p:extLst>
      <p:ext uri="{BB962C8B-B14F-4D97-AF65-F5344CB8AC3E}">
        <p14:creationId xmlns:p14="http://schemas.microsoft.com/office/powerpoint/2010/main" val="4084142117"/>
      </p:ext>
    </p:extLst>
  </p:cSld>
  <p:clrMapOvr>
    <a:masterClrMapping/>
  </p:clrMapOvr>
  <p:transition spd="slow">
    <p:strips/>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8997B5-57C0-4D3A-8C09-0B8F66E6CDEB}" type="datetimeFigureOut">
              <a:rPr lang="en-US" smtClean="0"/>
              <a:t>5/2/2012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E16138-FD10-49CA-8179-573C3C6725AD}" type="slidenum">
              <a:rPr lang="en-US" smtClean="0"/>
              <a:t>‹#›</a:t>
            </a:fld>
            <a:endParaRPr lang="en-US"/>
          </a:p>
        </p:txBody>
      </p:sp>
    </p:spTree>
    <p:extLst>
      <p:ext uri="{BB962C8B-B14F-4D97-AF65-F5344CB8AC3E}">
        <p14:creationId xmlns:p14="http://schemas.microsoft.com/office/powerpoint/2010/main" val="1064230642"/>
      </p:ext>
    </p:extLst>
  </p:cSld>
  <p:clrMapOvr>
    <a:masterClrMapping/>
  </p:clrMapOvr>
  <p:transition spd="slow">
    <p:strips/>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8997B5-57C0-4D3A-8C09-0B8F66E6CDEB}" type="datetimeFigureOut">
              <a:rPr lang="en-US" smtClean="0"/>
              <a:t>5/2/2012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16138-FD10-49CA-8179-573C3C6725AD}" type="slidenum">
              <a:rPr lang="en-US" smtClean="0"/>
              <a:t>‹#›</a:t>
            </a:fld>
            <a:endParaRPr lang="en-US"/>
          </a:p>
        </p:txBody>
      </p:sp>
    </p:spTree>
    <p:extLst>
      <p:ext uri="{BB962C8B-B14F-4D97-AF65-F5344CB8AC3E}">
        <p14:creationId xmlns:p14="http://schemas.microsoft.com/office/powerpoint/2010/main" val="33069629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slow">
    <p:strips/>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www.teteamodeler.com/culture/fetes/ind-paques.asp" TargetMode="External"/><Relationship Id="rId2" Type="http://schemas.openxmlformats.org/officeDocument/2006/relationships/image" Target="../media/image7.jpg"/><Relationship Id="rId1" Type="http://schemas.openxmlformats.org/officeDocument/2006/relationships/slideLayout" Target="../slideLayouts/slideLayout7.xml"/><Relationship Id="rId5" Type="http://schemas.openxmlformats.org/officeDocument/2006/relationships/hyperlink" Target="http://www.teteamodeler.com/culture/fetes/oeuf-paques.asp" TargetMode="External"/><Relationship Id="rId4" Type="http://schemas.openxmlformats.org/officeDocument/2006/relationships/hyperlink" Target="http://www.teteamodeler.com/culture/fetes/paques-chretien.asp"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jpg"/><Relationship Id="rId1" Type="http://schemas.openxmlformats.org/officeDocument/2006/relationships/slideLayout" Target="../slideLayouts/slideLayout7.xml"/><Relationship Id="rId4" Type="http://schemas.openxmlformats.org/officeDocument/2006/relationships/image" Target="../media/image12.emf"/></Relationships>
</file>

<file path=ppt/slides/_rels/slide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56582"/>
            <a:ext cx="7767637" cy="150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5325772" y="4950670"/>
            <a:ext cx="3280065" cy="523220"/>
          </a:xfrm>
          <a:prstGeom prst="rect">
            <a:avLst/>
          </a:prstGeom>
        </p:spPr>
        <p:txBody>
          <a:bodyPr wrap="none">
            <a:spAutoFit/>
          </a:bodyPr>
          <a:lstStyle/>
          <a:p>
            <a:r>
              <a:rPr lang="vi-VN" sz="2800" dirty="0">
                <a:solidFill>
                  <a:schemeClr val="bg1">
                    <a:lumMod val="50000"/>
                  </a:schemeClr>
                </a:solidFill>
                <a:effectLst>
                  <a:outerShdw blurRad="38100" dist="38100" dir="2700000" algn="tl">
                    <a:srgbClr val="000000">
                      <a:alpha val="43137"/>
                    </a:srgbClr>
                  </a:outerShdw>
                </a:effectLst>
              </a:rPr>
              <a:t>Rădiţă Ştefan IX D</a:t>
            </a:r>
            <a:endParaRPr lang="en-US" sz="2800" dirty="0">
              <a:solidFill>
                <a:schemeClr val="bg1">
                  <a:lumMod val="50000"/>
                </a:schemeClr>
              </a:solidFill>
              <a:effectLst>
                <a:outerShdw blurRad="38100" dist="38100" dir="2700000" algn="tl">
                  <a:srgbClr val="000000">
                    <a:alpha val="43137"/>
                  </a:srgbClr>
                </a:outerShdw>
              </a:effectLst>
            </a:endParaRPr>
          </a:p>
        </p:txBody>
      </p:sp>
      <p:sp>
        <p:nvSpPr>
          <p:cNvPr id="3" name="Rectangle 2"/>
          <p:cNvSpPr/>
          <p:nvPr/>
        </p:nvSpPr>
        <p:spPr>
          <a:xfrm>
            <a:off x="1005840" y="2272937"/>
            <a:ext cx="7981406" cy="1769715"/>
          </a:xfrm>
          <a:prstGeom prst="rect">
            <a:avLst/>
          </a:prstGeom>
        </p:spPr>
        <p:txBody>
          <a:bodyPr wrap="square">
            <a:spAutoFit/>
          </a:bodyPr>
          <a:lstStyle/>
          <a:p>
            <a:r>
              <a:rPr lang="en-US" sz="9600" dirty="0" smtClean="0"/>
              <a:t>   </a:t>
            </a:r>
            <a:r>
              <a:rPr lang="en-US" sz="10900" dirty="0" smtClean="0">
                <a:solidFill>
                  <a:schemeClr val="tx1">
                    <a:lumMod val="75000"/>
                    <a:lumOff val="25000"/>
                  </a:schemeClr>
                </a:solidFill>
              </a:rPr>
              <a:t>Les </a:t>
            </a:r>
            <a:r>
              <a:rPr lang="en-US" sz="10900" dirty="0" err="1">
                <a:solidFill>
                  <a:schemeClr val="tx1">
                    <a:lumMod val="75000"/>
                    <a:lumOff val="25000"/>
                  </a:schemeClr>
                </a:solidFill>
              </a:rPr>
              <a:t>Pâques</a:t>
            </a:r>
            <a:endParaRPr lang="en-US" sz="10900" dirty="0">
              <a:solidFill>
                <a:schemeClr val="tx1">
                  <a:lumMod val="75000"/>
                  <a:lumOff val="25000"/>
                </a:schemeClr>
              </a:solidFill>
            </a:endParaRPr>
          </a:p>
        </p:txBody>
      </p:sp>
    </p:spTree>
    <p:extLst>
      <p:ext uri="{BB962C8B-B14F-4D97-AF65-F5344CB8AC3E}">
        <p14:creationId xmlns:p14="http://schemas.microsoft.com/office/powerpoint/2010/main" val="425226152"/>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86" y="-76200"/>
            <a:ext cx="9296400" cy="6960325"/>
          </a:xfrm>
          <a:prstGeom prst="rect">
            <a:avLst/>
          </a:prstGeom>
        </p:spPr>
      </p:pic>
      <p:sp>
        <p:nvSpPr>
          <p:cNvPr id="4" name="Rectangle 3"/>
          <p:cNvSpPr/>
          <p:nvPr/>
        </p:nvSpPr>
        <p:spPr>
          <a:xfrm>
            <a:off x="1358537" y="341812"/>
            <a:ext cx="7162800" cy="584775"/>
          </a:xfrm>
          <a:prstGeom prst="rect">
            <a:avLst/>
          </a:prstGeom>
        </p:spPr>
        <p:txBody>
          <a:bodyPr wrap="square">
            <a:spAutoFit/>
          </a:bodyPr>
          <a:lstStyle/>
          <a:p>
            <a:r>
              <a:rPr lang="fr-FR" sz="3200" dirty="0" smtClean="0"/>
              <a:t>         Traditions </a:t>
            </a:r>
            <a:r>
              <a:rPr lang="fr-FR" sz="3200" dirty="0"/>
              <a:t>de </a:t>
            </a:r>
            <a:r>
              <a:rPr lang="fr-FR" sz="3200" dirty="0" smtClean="0"/>
              <a:t>Pâques</a:t>
            </a:r>
            <a:endParaRPr lang="en-US" sz="3200"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930941"/>
            <a:ext cx="3499414" cy="977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685800" y="1011614"/>
            <a:ext cx="4572000" cy="5170646"/>
          </a:xfrm>
          <a:prstGeom prst="rect">
            <a:avLst/>
          </a:prstGeom>
        </p:spPr>
        <p:txBody>
          <a:bodyPr>
            <a:spAutoFit/>
          </a:bodyPr>
          <a:lstStyle/>
          <a:p>
            <a:pPr marL="68580" marR="0" lvl="0" indent="0" defTabSz="914400" eaLnBrk="1" fontAlgn="auto" latinLnBrk="0" hangingPunct="1">
              <a:lnSpc>
                <a:spcPct val="100000"/>
              </a:lnSpc>
              <a:spcBef>
                <a:spcPct val="20000"/>
              </a:spcBef>
              <a:spcAft>
                <a:spcPts val="0"/>
              </a:spcAft>
              <a:buClr>
                <a:srgbClr val="94C600"/>
              </a:buClr>
              <a:buSzPct val="76000"/>
              <a:buFontTx/>
              <a:buNone/>
              <a:tabLst/>
              <a:defRPr/>
            </a:pPr>
            <a:r>
              <a:rPr kumimoji="0" lang="fr-FR" sz="1500" b="0" i="0" u="none" strike="noStrike" kern="0" cap="none" spc="0" normalizeH="0" baseline="0" noProof="0" dirty="0" smtClean="0">
                <a:ln>
                  <a:noFill/>
                </a:ln>
                <a:solidFill>
                  <a:srgbClr val="3E3D2D"/>
                </a:solidFill>
                <a:effectLst/>
                <a:uLnTx/>
                <a:uFillTx/>
              </a:rPr>
              <a:t>La fête chrétienne de Pâques est destinée à rappeler le souvenir de la résurrection de Jésus-Christ.</a:t>
            </a:r>
          </a:p>
          <a:p>
            <a:pPr marL="68580" marR="0" lvl="0" indent="0" defTabSz="914400" eaLnBrk="1" fontAlgn="auto" latinLnBrk="0" hangingPunct="1">
              <a:lnSpc>
                <a:spcPct val="100000"/>
              </a:lnSpc>
              <a:spcBef>
                <a:spcPct val="20000"/>
              </a:spcBef>
              <a:spcAft>
                <a:spcPts val="0"/>
              </a:spcAft>
              <a:buClr>
                <a:srgbClr val="94C600"/>
              </a:buClr>
              <a:buSzPct val="76000"/>
              <a:buFontTx/>
              <a:buNone/>
              <a:tabLst/>
              <a:defRPr/>
            </a:pPr>
            <a:r>
              <a:rPr kumimoji="0" lang="fr-FR" sz="1500" b="0" i="0" u="none" strike="noStrike" kern="0" cap="none" spc="0" normalizeH="0" baseline="0" noProof="0" dirty="0" smtClean="0">
                <a:ln>
                  <a:noFill/>
                </a:ln>
                <a:solidFill>
                  <a:srgbClr val="3E3D2D"/>
                </a:solidFill>
                <a:effectLst/>
                <a:uLnTx/>
                <a:uFillTx/>
              </a:rPr>
              <a:t>Les fêtes appartenant au Cycle de Pâques mènent le Christ sur le chemin menant vers Jérusalem, de la mort à la résurrection. Les croyants sont avec lui invités à passer de la mort à la vie, du désespoir à l'espérance.</a:t>
            </a:r>
          </a:p>
          <a:p>
            <a:pPr marL="68580" marR="0" lvl="0" indent="0" defTabSz="914400" eaLnBrk="1" fontAlgn="auto" latinLnBrk="0" hangingPunct="1">
              <a:lnSpc>
                <a:spcPct val="100000"/>
              </a:lnSpc>
              <a:spcBef>
                <a:spcPct val="20000"/>
              </a:spcBef>
              <a:spcAft>
                <a:spcPts val="0"/>
              </a:spcAft>
              <a:buClr>
                <a:srgbClr val="94C600"/>
              </a:buClr>
              <a:buSzPct val="76000"/>
              <a:buFontTx/>
              <a:buNone/>
              <a:tabLst/>
              <a:defRPr/>
            </a:pPr>
            <a:r>
              <a:rPr kumimoji="0" lang="fr-FR" sz="1500" b="0" i="0" u="none" strike="noStrike" kern="0" cap="none" spc="0" normalizeH="0" baseline="0" noProof="0" dirty="0" smtClean="0">
                <a:ln>
                  <a:noFill/>
                </a:ln>
                <a:solidFill>
                  <a:srgbClr val="3E3D2D"/>
                </a:solidFill>
                <a:effectLst/>
                <a:uLnTx/>
                <a:uFillTx/>
              </a:rPr>
              <a:t>Le Dimanche des Rameaux, le Jeudi et le Vendredi Saint, le Dimanche de Pâques forment un et même mouvement. Ce mouvement nous invite à déposer ce qui nous sépare de Dieu et des hommes (le péché) et recevoir le pardon de Dieu.</a:t>
            </a:r>
          </a:p>
          <a:p>
            <a:pPr marL="68580" marR="0" lvl="0" indent="0" defTabSz="914400" eaLnBrk="1" fontAlgn="auto" latinLnBrk="0" hangingPunct="1">
              <a:lnSpc>
                <a:spcPct val="100000"/>
              </a:lnSpc>
              <a:spcBef>
                <a:spcPct val="20000"/>
              </a:spcBef>
              <a:spcAft>
                <a:spcPts val="0"/>
              </a:spcAft>
              <a:buClr>
                <a:srgbClr val="94C600"/>
              </a:buClr>
              <a:buSzPct val="76000"/>
              <a:buFontTx/>
              <a:buNone/>
              <a:tabLst/>
              <a:defRPr/>
            </a:pPr>
            <a:r>
              <a:rPr kumimoji="0" lang="fr-FR" sz="1500" b="0" i="0" u="none" strike="noStrike" kern="0" cap="none" spc="0" normalizeH="0" baseline="0" noProof="0" dirty="0" smtClean="0">
                <a:ln>
                  <a:noFill/>
                </a:ln>
                <a:solidFill>
                  <a:srgbClr val="3E3D2D"/>
                </a:solidFill>
                <a:effectLst/>
                <a:uLnTx/>
                <a:uFillTx/>
              </a:rPr>
              <a:t>Cette démarche de purification intérieure s'est à travers les âges, à partir des coutumes juives, extériorisée : on fait le ménage dans les maisons et les rues (der </a:t>
            </a:r>
            <a:r>
              <a:rPr kumimoji="0" lang="fr-FR" sz="1500" b="0" i="0" u="none" strike="noStrike" kern="0" cap="none" spc="0" normalizeH="0" baseline="0" noProof="0" dirty="0" err="1" smtClean="0">
                <a:ln>
                  <a:noFill/>
                </a:ln>
                <a:solidFill>
                  <a:srgbClr val="3E3D2D"/>
                </a:solidFill>
                <a:effectLst/>
                <a:uLnTx/>
                <a:uFillTx/>
              </a:rPr>
              <a:t>Osterputz</a:t>
            </a:r>
            <a:r>
              <a:rPr kumimoji="0" lang="fr-FR" sz="1500" b="0" i="0" u="none" strike="noStrike" kern="0" cap="none" spc="0" normalizeH="0" baseline="0" noProof="0" dirty="0" smtClean="0">
                <a:ln>
                  <a:noFill/>
                </a:ln>
                <a:solidFill>
                  <a:srgbClr val="3E3D2D"/>
                </a:solidFill>
                <a:effectLst/>
                <a:uLnTx/>
                <a:uFillTx/>
              </a:rPr>
              <a:t>)...</a:t>
            </a:r>
          </a:p>
          <a:p>
            <a:pPr marL="68580" marR="0" lvl="0" indent="0" defTabSz="914400" eaLnBrk="1" fontAlgn="auto" latinLnBrk="0" hangingPunct="1">
              <a:lnSpc>
                <a:spcPct val="100000"/>
              </a:lnSpc>
              <a:spcBef>
                <a:spcPct val="20000"/>
              </a:spcBef>
              <a:spcAft>
                <a:spcPts val="0"/>
              </a:spcAft>
              <a:buClr>
                <a:srgbClr val="94C600"/>
              </a:buClr>
              <a:buSzPct val="76000"/>
              <a:buFontTx/>
              <a:buNone/>
              <a:tabLst/>
              <a:defRPr/>
            </a:pPr>
            <a:r>
              <a:rPr kumimoji="0" lang="fr-FR" sz="1500" b="0" i="0" u="none" strike="noStrike" kern="0" cap="none" spc="0" normalizeH="0" baseline="0" noProof="0" dirty="0" smtClean="0">
                <a:ln>
                  <a:noFill/>
                </a:ln>
                <a:solidFill>
                  <a:srgbClr val="3E3D2D"/>
                </a:solidFill>
                <a:effectLst/>
                <a:uLnTx/>
                <a:uFillTx/>
              </a:rPr>
              <a:t>Ainsi, l'être intérieur, les maisons et les villages s'associent dans un grand mouvement de purification.</a:t>
            </a:r>
          </a:p>
          <a:p>
            <a:pPr marL="68580" marR="0" lvl="0" indent="0" defTabSz="914400" eaLnBrk="1" fontAlgn="auto" latinLnBrk="0" hangingPunct="1">
              <a:lnSpc>
                <a:spcPct val="100000"/>
              </a:lnSpc>
              <a:spcBef>
                <a:spcPct val="20000"/>
              </a:spcBef>
              <a:spcAft>
                <a:spcPts val="0"/>
              </a:spcAft>
              <a:buClr>
                <a:srgbClr val="94C600"/>
              </a:buClr>
              <a:buSzPct val="76000"/>
              <a:buFontTx/>
              <a:buNone/>
              <a:tabLst/>
              <a:defRPr/>
            </a:pPr>
            <a:r>
              <a:rPr kumimoji="0" lang="fr-FR" sz="1500" b="0" i="0" u="none" strike="noStrike" kern="0" cap="none" spc="0" normalizeH="0" baseline="0" noProof="0" dirty="0" smtClean="0">
                <a:ln>
                  <a:noFill/>
                </a:ln>
                <a:solidFill>
                  <a:srgbClr val="3E3D2D"/>
                </a:solidFill>
                <a:effectLst/>
                <a:uLnTx/>
                <a:uFillTx/>
              </a:rPr>
              <a:t>Mais les trois jours de Pâques nous invitent à un mouvement plus profond encore. L'Apôtre Paul le décrivait ainsi : "mourir avec le Christ et ressusciter avec lui"</a:t>
            </a:r>
            <a:endParaRPr kumimoji="0" lang="fr-FR" sz="1500" b="0" i="0" u="none" strike="noStrike" kern="0" cap="none" spc="0" normalizeH="0" baseline="0" noProof="0" dirty="0">
              <a:ln>
                <a:noFill/>
              </a:ln>
              <a:solidFill>
                <a:srgbClr val="3E3D2D"/>
              </a:solidFill>
              <a:effectLst/>
              <a:uLnTx/>
              <a:uFillTx/>
            </a:endParaRPr>
          </a:p>
        </p:txBody>
      </p:sp>
    </p:spTree>
    <p:extLst>
      <p:ext uri="{BB962C8B-B14F-4D97-AF65-F5344CB8AC3E}">
        <p14:creationId xmlns:p14="http://schemas.microsoft.com/office/powerpoint/2010/main" val="3383797969"/>
      </p:ext>
    </p:extLst>
  </p:cSld>
  <p:clrMapOvr>
    <a:masterClrMapping/>
  </p:clrMapOvr>
  <p:transition spd="slow">
    <p:strips/>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9144000" cy="6907912"/>
          </a:xfrm>
          <a:prstGeom prst="rect">
            <a:avLst/>
          </a:prstGeom>
        </p:spPr>
      </p:pic>
      <p:pic>
        <p:nvPicPr>
          <p:cNvPr id="3" name="Объект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1371600"/>
            <a:ext cx="4191000" cy="4495800"/>
          </a:xfrm>
          <a:prstGeom prst="rect">
            <a:avLst/>
          </a:prstGeom>
        </p:spPr>
      </p:pic>
      <p:sp>
        <p:nvSpPr>
          <p:cNvPr id="4" name="Rectangle 3"/>
          <p:cNvSpPr/>
          <p:nvPr/>
        </p:nvSpPr>
        <p:spPr>
          <a:xfrm>
            <a:off x="95794" y="675144"/>
            <a:ext cx="4572000" cy="5355312"/>
          </a:xfrm>
          <a:prstGeom prst="rect">
            <a:avLst/>
          </a:prstGeom>
        </p:spPr>
        <p:txBody>
          <a:bodyPr>
            <a:spAutoFit/>
          </a:bodyPr>
          <a:lstStyle/>
          <a:p>
            <a:r>
              <a:rPr lang="fr-FR" sz="2000" dirty="0"/>
              <a:t>Le lys  : Il s’agit également d’un symbole, plutôt méconnu, en cette période. Cette jolie fleur est originaire d’une île près du Japon. Elle est connue pour être synonyme de l’arrivée du printemps, un symbole aussi de pureté et de sainteté. Cette plante est réputée pour sa beauté et son orgueil.</a:t>
            </a:r>
          </a:p>
          <a:p>
            <a:r>
              <a:rPr lang="fr-FR" sz="2000" dirty="0"/>
              <a:t>Une légende raconte que quand Jésus passait à un endroit, toutes les plantes et animaux de la terre s’inclinaient à son passage, excepté le lys. Le lys était bien trop fier ! Quand il vit Jésus sur la croix, le lys courba la tête pour la première fois. On dit que depuis ce jour, le lys continue à courber sa tête en signe de respect… Belle légende, n’est-ce pas.</a:t>
            </a:r>
          </a:p>
        </p:txBody>
      </p:sp>
      <p:sp>
        <p:nvSpPr>
          <p:cNvPr id="5" name="Rectangle 4"/>
          <p:cNvSpPr/>
          <p:nvPr/>
        </p:nvSpPr>
        <p:spPr>
          <a:xfrm>
            <a:off x="5728063" y="505326"/>
            <a:ext cx="1905000" cy="769441"/>
          </a:xfrm>
          <a:prstGeom prst="rect">
            <a:avLst/>
          </a:prstGeom>
        </p:spPr>
        <p:txBody>
          <a:bodyPr wrap="square">
            <a:spAutoFit/>
          </a:bodyPr>
          <a:lstStyle/>
          <a:p>
            <a:r>
              <a:rPr lang="en-US" sz="4400" dirty="0">
                <a:solidFill>
                  <a:schemeClr val="bg2">
                    <a:lumMod val="50000"/>
                  </a:schemeClr>
                </a:solidFill>
              </a:rPr>
              <a:t>Le </a:t>
            </a:r>
            <a:r>
              <a:rPr lang="en-US" sz="4400" dirty="0" err="1">
                <a:solidFill>
                  <a:schemeClr val="bg2">
                    <a:lumMod val="50000"/>
                  </a:schemeClr>
                </a:solidFill>
              </a:rPr>
              <a:t>lys</a:t>
            </a:r>
            <a:endParaRPr lang="en-US" sz="4400" dirty="0">
              <a:solidFill>
                <a:schemeClr val="bg2">
                  <a:lumMod val="50000"/>
                </a:schemeClr>
              </a:solidFill>
            </a:endParaRPr>
          </a:p>
        </p:txBody>
      </p:sp>
    </p:spTree>
    <p:extLst>
      <p:ext uri="{BB962C8B-B14F-4D97-AF65-F5344CB8AC3E}">
        <p14:creationId xmlns:p14="http://schemas.microsoft.com/office/powerpoint/2010/main" val="4285958689"/>
      </p:ext>
    </p:extLst>
  </p:cSld>
  <p:clrMapOvr>
    <a:masterClrMapping/>
  </p:clrMapOvr>
  <p:transition spd="slow">
    <p:strip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2" y="0"/>
            <a:ext cx="9144000" cy="6858000"/>
          </a:xfrm>
          <a:prstGeom prst="rect">
            <a:avLst/>
          </a:prstGeom>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600200"/>
            <a:ext cx="3455987" cy="338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743200" y="381000"/>
            <a:ext cx="3159839" cy="707886"/>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smtClean="0">
                <a:ln>
                  <a:noFill/>
                </a:ln>
                <a:solidFill>
                  <a:srgbClr val="94C600"/>
                </a:solidFill>
                <a:effectLst/>
                <a:uLnTx/>
                <a:uFillTx/>
                <a:latin typeface="Lucida Calligraphy" pitchFamily="66" charset="0"/>
                <a:ea typeface="+mj-ea"/>
                <a:cs typeface="+mj-cs"/>
              </a:rPr>
              <a:t>Les Cloches</a:t>
            </a:r>
            <a:endParaRPr kumimoji="0" lang="en-US" sz="1800" b="0" i="0" u="none" strike="noStrike" kern="0" cap="none" spc="0" normalizeH="0" baseline="0" noProof="0" dirty="0" smtClean="0">
              <a:ln>
                <a:noFill/>
              </a:ln>
              <a:solidFill>
                <a:sysClr val="windowText" lastClr="000000"/>
              </a:solidFill>
              <a:effectLst/>
              <a:uLnTx/>
              <a:uFillTx/>
            </a:endParaRPr>
          </a:p>
        </p:txBody>
      </p:sp>
      <p:sp>
        <p:nvSpPr>
          <p:cNvPr id="5" name="Объект 2"/>
          <p:cNvSpPr txBox="1">
            <a:spLocks/>
          </p:cNvSpPr>
          <p:nvPr/>
        </p:nvSpPr>
        <p:spPr>
          <a:xfrm>
            <a:off x="609600" y="1313964"/>
            <a:ext cx="4648200" cy="5391635"/>
          </a:xfrm>
          <a:prstGeom prst="rect">
            <a:avLst/>
          </a:prstGeom>
        </p:spPr>
        <p:txBody>
          <a:bodyPr vert="horz" lIns="91440" tIns="45720" rIns="91440" bIns="45720" rtlCol="0">
            <a:normAutofit fontScale="70000" lnSpcReduction="20000"/>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68580" marR="0" lvl="0" indent="0" algn="l" defTabSz="914400" rtl="0" eaLnBrk="1" fontAlgn="auto" latinLnBrk="0" hangingPunct="1">
              <a:lnSpc>
                <a:spcPct val="100000"/>
              </a:lnSpc>
              <a:spcBef>
                <a:spcPct val="20000"/>
              </a:spcBef>
              <a:spcAft>
                <a:spcPts val="0"/>
              </a:spcAft>
              <a:buClr>
                <a:srgbClr val="94C600"/>
              </a:buClr>
              <a:buSzPct val="76000"/>
              <a:buFont typeface="Wingdings 2" pitchFamily="18" charset="2"/>
              <a:buNone/>
              <a:tabLst/>
              <a:defRPr/>
            </a:pPr>
            <a:r>
              <a:rPr kumimoji="0" lang="fr-FR" sz="2400" b="0" i="0" u="none" strike="noStrike" kern="1200" cap="none" spc="0" normalizeH="0" baseline="0" noProof="0" dirty="0" smtClean="0">
                <a:ln>
                  <a:noFill/>
                </a:ln>
                <a:solidFill>
                  <a:schemeClr val="tx1"/>
                </a:solidFill>
                <a:effectLst/>
                <a:uLnTx/>
                <a:uFillTx/>
                <a:latin typeface="Century Gothic"/>
                <a:ea typeface="+mn-ea"/>
                <a:cs typeface="+mn-cs"/>
              </a:rPr>
              <a:t>Les cloches sont de la fête, de retour de Rome pour annoncer la résurrection de Jésus,  </a:t>
            </a:r>
            <a:br>
              <a:rPr kumimoji="0" lang="fr-FR" sz="2400" b="0" i="0" u="none" strike="noStrike" kern="1200" cap="none" spc="0" normalizeH="0" baseline="0" noProof="0" dirty="0" smtClean="0">
                <a:ln>
                  <a:noFill/>
                </a:ln>
                <a:solidFill>
                  <a:schemeClr val="tx1"/>
                </a:solidFill>
                <a:effectLst/>
                <a:uLnTx/>
                <a:uFillTx/>
                <a:latin typeface="Century Gothic"/>
                <a:ea typeface="+mn-ea"/>
                <a:cs typeface="+mn-cs"/>
              </a:rPr>
            </a:br>
            <a:r>
              <a:rPr kumimoji="0" lang="fr-FR" sz="2400" b="0" i="0" u="none" strike="noStrike" kern="1200" cap="none" spc="0" normalizeH="0" baseline="0" noProof="0" dirty="0" smtClean="0">
                <a:ln>
                  <a:noFill/>
                </a:ln>
                <a:solidFill>
                  <a:schemeClr val="tx1"/>
                </a:solidFill>
                <a:effectLst/>
                <a:uLnTx/>
                <a:uFillTx/>
                <a:latin typeface="Century Gothic"/>
                <a:ea typeface="+mn-ea"/>
                <a:cs typeface="+mn-cs"/>
              </a:rPr>
              <a:t>où d'après la légende elles sont allées se charger en </a:t>
            </a:r>
            <a:r>
              <a:rPr kumimoji="0" lang="fr-FR" sz="2400" b="0" i="0" u="none" strike="noStrike" kern="1200" cap="none" spc="0" normalizeH="0" baseline="0" noProof="0" dirty="0" err="1" smtClean="0">
                <a:ln>
                  <a:noFill/>
                </a:ln>
                <a:solidFill>
                  <a:schemeClr val="tx1"/>
                </a:solidFill>
                <a:effectLst/>
                <a:uLnTx/>
                <a:uFillTx/>
                <a:latin typeface="Century Gothic"/>
                <a:ea typeface="+mn-ea"/>
                <a:cs typeface="+mn-cs"/>
              </a:rPr>
              <a:t>oeufs</a:t>
            </a:r>
            <a:r>
              <a:rPr kumimoji="0" lang="fr-FR" sz="2400" b="0" i="0" u="none" strike="noStrike" kern="1200" cap="none" spc="0" normalizeH="0" baseline="0" noProof="0" dirty="0" smtClean="0">
                <a:ln>
                  <a:noFill/>
                </a:ln>
                <a:solidFill>
                  <a:schemeClr val="tx1"/>
                </a:solidFill>
                <a:effectLst/>
                <a:uLnTx/>
                <a:uFillTx/>
                <a:latin typeface="Century Gothic"/>
                <a:ea typeface="+mn-ea"/>
                <a:cs typeface="+mn-cs"/>
              </a:rPr>
              <a:t> de chocolat !</a:t>
            </a:r>
          </a:p>
          <a:p>
            <a:pPr marL="68580" marR="0" lvl="0" indent="0" algn="l" defTabSz="914400" rtl="0" eaLnBrk="1" fontAlgn="auto" latinLnBrk="0" hangingPunct="1">
              <a:lnSpc>
                <a:spcPct val="100000"/>
              </a:lnSpc>
              <a:spcBef>
                <a:spcPct val="20000"/>
              </a:spcBef>
              <a:spcAft>
                <a:spcPts val="0"/>
              </a:spcAft>
              <a:buClr>
                <a:srgbClr val="94C600"/>
              </a:buClr>
              <a:buSzPct val="76000"/>
              <a:buFont typeface="Wingdings 2" pitchFamily="18" charset="2"/>
              <a:buNone/>
              <a:tabLst/>
              <a:defRPr/>
            </a:pPr>
            <a:r>
              <a:rPr kumimoji="0" lang="fr-FR" sz="2400" b="0" i="0" u="none" strike="noStrike" kern="1200" cap="none" spc="0" normalizeH="0" baseline="0" noProof="0" dirty="0" smtClean="0">
                <a:ln>
                  <a:noFill/>
                </a:ln>
                <a:solidFill>
                  <a:schemeClr val="tx1"/>
                </a:solidFill>
                <a:effectLst/>
                <a:uLnTx/>
                <a:uFillTx/>
                <a:latin typeface="Century Gothic"/>
                <a:ea typeface="+mn-ea"/>
                <a:cs typeface="+mn-cs"/>
              </a:rPr>
              <a:t>Les cloches sonnent à toutes volées le jour de Pâques… </a:t>
            </a:r>
          </a:p>
          <a:p>
            <a:pPr marL="68580" marR="0" lvl="0" indent="0" algn="l" defTabSz="914400" rtl="0" eaLnBrk="1" fontAlgn="auto" latinLnBrk="0" hangingPunct="1">
              <a:lnSpc>
                <a:spcPct val="100000"/>
              </a:lnSpc>
              <a:spcBef>
                <a:spcPct val="20000"/>
              </a:spcBef>
              <a:spcAft>
                <a:spcPts val="0"/>
              </a:spcAft>
              <a:buClr>
                <a:srgbClr val="94C600"/>
              </a:buClr>
              <a:buSzPct val="76000"/>
              <a:buFont typeface="Wingdings 2" pitchFamily="18" charset="2"/>
              <a:buNone/>
              <a:tabLst/>
              <a:defRPr/>
            </a:pPr>
            <a:r>
              <a:rPr kumimoji="0" lang="fr-FR" sz="2400" b="0" i="0" u="none" strike="noStrike" kern="1200" cap="none" spc="0" normalizeH="0" baseline="0" noProof="0" dirty="0" smtClean="0">
                <a:ln>
                  <a:noFill/>
                </a:ln>
                <a:solidFill>
                  <a:schemeClr val="tx1"/>
                </a:solidFill>
                <a:effectLst/>
                <a:uLnTx/>
                <a:uFillTx/>
                <a:latin typeface="Century Gothic"/>
                <a:ea typeface="+mn-ea"/>
                <a:cs typeface="+mn-cs"/>
              </a:rPr>
              <a:t>Dans les campagnes autrefois, les cloches sonnaient chaque jour de l'année, pour inviter les fidèles à assister à la messe.  </a:t>
            </a:r>
            <a:br>
              <a:rPr kumimoji="0" lang="fr-FR" sz="2400" b="0" i="0" u="none" strike="noStrike" kern="1200" cap="none" spc="0" normalizeH="0" baseline="0" noProof="0" dirty="0" smtClean="0">
                <a:ln>
                  <a:noFill/>
                </a:ln>
                <a:solidFill>
                  <a:schemeClr val="tx1"/>
                </a:solidFill>
                <a:effectLst/>
                <a:uLnTx/>
                <a:uFillTx/>
                <a:latin typeface="Century Gothic"/>
                <a:ea typeface="+mn-ea"/>
                <a:cs typeface="+mn-cs"/>
              </a:rPr>
            </a:br>
            <a:r>
              <a:rPr kumimoji="0" lang="fr-FR" sz="2400" b="0" i="0" u="none" strike="noStrike" kern="1200" cap="none" spc="0" normalizeH="0" baseline="0" noProof="0" dirty="0" smtClean="0">
                <a:ln>
                  <a:noFill/>
                </a:ln>
                <a:solidFill>
                  <a:schemeClr val="tx1"/>
                </a:solidFill>
                <a:effectLst/>
                <a:uLnTx/>
                <a:uFillTx/>
                <a:latin typeface="Century Gothic"/>
                <a:ea typeface="+mn-ea"/>
                <a:cs typeface="+mn-cs"/>
              </a:rPr>
              <a:t>Sauf au moment de Pâques, où elles restent silencieuses du Jeudi au Samedi saint.  </a:t>
            </a:r>
            <a:br>
              <a:rPr kumimoji="0" lang="fr-FR" sz="2400" b="0" i="0" u="none" strike="noStrike" kern="1200" cap="none" spc="0" normalizeH="0" baseline="0" noProof="0" dirty="0" smtClean="0">
                <a:ln>
                  <a:noFill/>
                </a:ln>
                <a:solidFill>
                  <a:schemeClr val="tx1"/>
                </a:solidFill>
                <a:effectLst/>
                <a:uLnTx/>
                <a:uFillTx/>
                <a:latin typeface="Century Gothic"/>
                <a:ea typeface="+mn-ea"/>
                <a:cs typeface="+mn-cs"/>
              </a:rPr>
            </a:br>
            <a:r>
              <a:rPr kumimoji="0" lang="fr-FR" sz="2400" b="0" i="0" u="none" strike="noStrike" kern="1200" cap="none" spc="0" normalizeH="0" baseline="0" noProof="0" dirty="0" smtClean="0">
                <a:ln>
                  <a:noFill/>
                </a:ln>
                <a:solidFill>
                  <a:schemeClr val="tx1"/>
                </a:solidFill>
                <a:effectLst/>
                <a:uLnTx/>
                <a:uFillTx/>
                <a:latin typeface="Century Gothic"/>
                <a:ea typeface="+mn-ea"/>
                <a:cs typeface="+mn-cs"/>
              </a:rPr>
              <a:t>Car Jésus est entré dans une ville en liesse, puis a partagé son dernier repas le Jeudi saint, a été jugé et est mort le Vendredi saint.  </a:t>
            </a:r>
            <a:br>
              <a:rPr kumimoji="0" lang="fr-FR" sz="2400" b="0" i="0" u="none" strike="noStrike" kern="1200" cap="none" spc="0" normalizeH="0" baseline="0" noProof="0" dirty="0" smtClean="0">
                <a:ln>
                  <a:noFill/>
                </a:ln>
                <a:solidFill>
                  <a:schemeClr val="tx1"/>
                </a:solidFill>
                <a:effectLst/>
                <a:uLnTx/>
                <a:uFillTx/>
                <a:latin typeface="Century Gothic"/>
                <a:ea typeface="+mn-ea"/>
                <a:cs typeface="+mn-cs"/>
              </a:rPr>
            </a:br>
            <a:r>
              <a:rPr kumimoji="0" lang="fr-FR" sz="2400" b="0" i="0" u="none" strike="noStrike" kern="1200" cap="none" spc="0" normalizeH="0" baseline="0" noProof="0" dirty="0" smtClean="0">
                <a:ln>
                  <a:noFill/>
                </a:ln>
                <a:solidFill>
                  <a:schemeClr val="tx1"/>
                </a:solidFill>
                <a:effectLst/>
                <a:uLnTx/>
                <a:uFillTx/>
                <a:latin typeface="Century Gothic"/>
                <a:ea typeface="+mn-ea"/>
                <a:cs typeface="+mn-cs"/>
              </a:rPr>
              <a:t>Tristesse et recueillement, attente, et il est ressuscité le 3ème jour :  </a:t>
            </a:r>
            <a:br>
              <a:rPr kumimoji="0" lang="fr-FR" sz="2400" b="0" i="0" u="none" strike="noStrike" kern="1200" cap="none" spc="0" normalizeH="0" baseline="0" noProof="0" dirty="0" smtClean="0">
                <a:ln>
                  <a:noFill/>
                </a:ln>
                <a:solidFill>
                  <a:schemeClr val="tx1"/>
                </a:solidFill>
                <a:effectLst/>
                <a:uLnTx/>
                <a:uFillTx/>
                <a:latin typeface="Century Gothic"/>
                <a:ea typeface="+mn-ea"/>
                <a:cs typeface="+mn-cs"/>
              </a:rPr>
            </a:br>
            <a:r>
              <a:rPr kumimoji="0" lang="fr-FR" sz="2400" b="0" i="0" u="none" strike="noStrike" kern="1200" cap="none" spc="0" normalizeH="0" baseline="0" noProof="0" dirty="0" smtClean="0">
                <a:ln>
                  <a:noFill/>
                </a:ln>
                <a:solidFill>
                  <a:schemeClr val="tx1"/>
                </a:solidFill>
                <a:effectLst/>
                <a:uLnTx/>
                <a:uFillTx/>
                <a:latin typeface="Century Gothic"/>
                <a:ea typeface="+mn-ea"/>
                <a:cs typeface="+mn-cs"/>
              </a:rPr>
              <a:t>les cloches sonnent pour fêter la résurrection de Jésus, marquant la fin de la veillée pascale !</a:t>
            </a:r>
          </a:p>
          <a:p>
            <a:pPr marL="342900" marR="0" lvl="0" indent="-274320" algn="l" defTabSz="914400" rtl="0" eaLnBrk="1" fontAlgn="auto" latinLnBrk="0" hangingPunct="1">
              <a:lnSpc>
                <a:spcPct val="100000"/>
              </a:lnSpc>
              <a:spcBef>
                <a:spcPct val="20000"/>
              </a:spcBef>
              <a:spcAft>
                <a:spcPts val="0"/>
              </a:spcAft>
              <a:buClr>
                <a:srgbClr val="94C600"/>
              </a:buClr>
              <a:buSzPct val="76000"/>
              <a:buFont typeface="Wingdings 2" pitchFamily="18" charset="2"/>
              <a:buChar char=""/>
              <a:tabLst/>
              <a:defRPr/>
            </a:pPr>
            <a:endParaRPr kumimoji="0" lang="ru-RU" sz="2400" b="0" i="0" u="none" strike="noStrike" kern="1200" cap="none" spc="0" normalizeH="0" baseline="0" noProof="0" dirty="0">
              <a:ln>
                <a:noFill/>
              </a:ln>
              <a:solidFill>
                <a:srgbClr val="3E3D2D"/>
              </a:solidFill>
              <a:effectLst/>
              <a:uLnTx/>
              <a:uFillTx/>
              <a:latin typeface="Century Gothic"/>
              <a:ea typeface="+mn-ea"/>
              <a:cs typeface="+mn-cs"/>
            </a:endParaRPr>
          </a:p>
        </p:txBody>
      </p:sp>
    </p:spTree>
    <p:extLst>
      <p:ext uri="{BB962C8B-B14F-4D97-AF65-F5344CB8AC3E}">
        <p14:creationId xmlns:p14="http://schemas.microsoft.com/office/powerpoint/2010/main" val="637300060"/>
      </p:ext>
    </p:extLst>
  </p:cSld>
  <p:clrMapOvr>
    <a:masterClrMapping/>
  </p:clrMapOvr>
  <p:transition spd="slow">
    <p:strips/>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9575" y="228600"/>
            <a:ext cx="5784850" cy="1116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648788" y="1343297"/>
            <a:ext cx="5486401" cy="4401205"/>
          </a:xfrm>
          <a:prstGeom prst="rect">
            <a:avLst/>
          </a:prstGeom>
        </p:spPr>
        <p:txBody>
          <a:bodyPr wrap="square">
            <a:spAutoFit/>
          </a:bodyPr>
          <a:lstStyle/>
          <a:p>
            <a:r>
              <a:rPr lang="fr-FR" sz="2000" dirty="0"/>
              <a:t>Il semble qu’à l’origine, le lapin de Pâques était un lièvre. Ainsi, chez les Saxons, on honorait au printemps la déesse </a:t>
            </a:r>
            <a:r>
              <a:rPr lang="fr-FR" sz="2000" dirty="0" err="1"/>
              <a:t>Eastre</a:t>
            </a:r>
            <a:r>
              <a:rPr lang="fr-FR" sz="2000" dirty="0"/>
              <a:t>, qui a d’ailleurs donné son nom à </a:t>
            </a:r>
            <a:r>
              <a:rPr lang="fr-FR" sz="2000" dirty="0" err="1"/>
              <a:t>Easter</a:t>
            </a:r>
            <a:r>
              <a:rPr lang="fr-FR" sz="2000" dirty="0"/>
              <a:t> </a:t>
            </a:r>
            <a:r>
              <a:rPr lang="fr-FR" sz="2000" dirty="0" smtClean="0"/>
              <a:t>Le </a:t>
            </a:r>
            <a:r>
              <a:rPr lang="fr-FR" sz="2000" dirty="0"/>
              <a:t>lièvre était l’animal emblématique de la déesse et est resté associé aux fêtes de Pâques. De manière similaire, dans les traditions celtiques et scandinaves, le lièvre était le symbole de la déesse </a:t>
            </a:r>
            <a:r>
              <a:rPr lang="fr-FR" sz="2000" dirty="0" err="1"/>
              <a:t>mère.Le</a:t>
            </a:r>
            <a:r>
              <a:rPr lang="fr-FR" sz="2000" dirty="0"/>
              <a:t> mythe du lapin apportant des œufs aux enfants se baserait sur une légende allemande : une pauvre femme, ne pouvant offrir des douceurs à ses enfants, aurait décoré et caché des œufs dans le jardin avant d’y envoyer ses enfants. Ceux-ci, apercevant un lapin, pensèrent que c’était lui qui avait pondu les œufs…</a:t>
            </a:r>
          </a:p>
        </p:txBody>
      </p:sp>
    </p:spTree>
    <p:extLst>
      <p:ext uri="{BB962C8B-B14F-4D97-AF65-F5344CB8AC3E}">
        <p14:creationId xmlns:p14="http://schemas.microsoft.com/office/powerpoint/2010/main" val="3308894032"/>
      </p:ext>
    </p:extLst>
  </p:cSld>
  <p:clrMapOvr>
    <a:masterClrMapping/>
  </p:clrMapOvr>
  <p:transition spd="slow">
    <p:strips/>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39189"/>
            <a:ext cx="9143999" cy="6897189"/>
          </a:xfrm>
          <a:prstGeom prst="rect">
            <a:avLst/>
          </a:prstGeom>
        </p:spPr>
      </p:pic>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6531" y="533400"/>
            <a:ext cx="6230937" cy="1116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661852" y="1749645"/>
            <a:ext cx="5791200" cy="4154984"/>
          </a:xfrm>
          <a:prstGeom prst="rect">
            <a:avLst/>
          </a:prstGeom>
        </p:spPr>
        <p:txBody>
          <a:bodyPr wrap="square">
            <a:spAutoFit/>
          </a:bodyPr>
          <a:lstStyle/>
          <a:p>
            <a:r>
              <a:rPr lang="fr-FR" sz="2400" dirty="0"/>
              <a:t>L'agneau est le symbole du Christ ressuscité pour les premiers Chrétiens.</a:t>
            </a:r>
          </a:p>
          <a:p>
            <a:r>
              <a:rPr lang="fr-FR" sz="2400" dirty="0"/>
              <a:t>Dans la Bible, l'agneau pascal fait référence au Christ, donnant sa vie en sacrifice. Jésus est le messie, l'agneau attendu, qui conduit le troupeau, les brebis de Dieu. Saint Jean-Baptiste présente Jésus-Christ comme "l'Agneau de Dieu". L'Apocalypse utilise 28 fois le mot agneau pour désigner le Christ</a:t>
            </a:r>
          </a:p>
        </p:txBody>
      </p:sp>
    </p:spTree>
    <p:extLst>
      <p:ext uri="{BB962C8B-B14F-4D97-AF65-F5344CB8AC3E}">
        <p14:creationId xmlns:p14="http://schemas.microsoft.com/office/powerpoint/2010/main" val="1302697443"/>
      </p:ext>
    </p:extLst>
  </p:cSld>
  <p:clrMapOvr>
    <a:masterClrMapping/>
  </p:clrMapOvr>
  <p:transition spd="slow">
    <p:strips/>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204960" cy="6858000"/>
          </a:xfrm>
          <a:prstGeom prst="rect">
            <a:avLst/>
          </a:prstGeom>
        </p:spPr>
      </p:pic>
      <p:sp>
        <p:nvSpPr>
          <p:cNvPr id="3" name="Rectangle 2"/>
          <p:cNvSpPr/>
          <p:nvPr/>
        </p:nvSpPr>
        <p:spPr>
          <a:xfrm>
            <a:off x="2819400" y="533400"/>
            <a:ext cx="3026791" cy="707886"/>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smtClean="0">
                <a:ln>
                  <a:noFill/>
                </a:ln>
                <a:solidFill>
                  <a:srgbClr val="94C600"/>
                </a:solidFill>
                <a:effectLst/>
                <a:uLnTx/>
                <a:uFillTx/>
                <a:latin typeface="Lucida Calligraphy" pitchFamily="66" charset="0"/>
                <a:ea typeface="+mj-ea"/>
                <a:cs typeface="+mj-cs"/>
              </a:rPr>
              <a:t>La </a:t>
            </a:r>
            <a:r>
              <a:rPr kumimoji="0" lang="en-US" sz="4000" b="0" i="0" u="none" strike="noStrike" kern="0" cap="none" spc="0" normalizeH="0" baseline="0" noProof="0" dirty="0" err="1" smtClean="0">
                <a:ln>
                  <a:noFill/>
                </a:ln>
                <a:solidFill>
                  <a:srgbClr val="94C600"/>
                </a:solidFill>
                <a:effectLst/>
                <a:uLnTx/>
                <a:uFillTx/>
                <a:latin typeface="Lucida Calligraphy" pitchFamily="66" charset="0"/>
                <a:ea typeface="+mj-ea"/>
                <a:cs typeface="+mj-cs"/>
              </a:rPr>
              <a:t>lumier</a:t>
            </a:r>
            <a:r>
              <a:rPr kumimoji="0" lang="en-US" sz="4000" b="0" i="0" u="none" strike="noStrike" kern="0" cap="none" spc="0" normalizeH="0" baseline="0" noProof="0" dirty="0" smtClean="0">
                <a:ln>
                  <a:noFill/>
                </a:ln>
                <a:solidFill>
                  <a:srgbClr val="94C600"/>
                </a:solidFill>
                <a:effectLst/>
                <a:uLnTx/>
                <a:uFillTx/>
                <a:latin typeface="Lucida Calligraphy" pitchFamily="66" charset="0"/>
                <a:ea typeface="+mj-ea"/>
                <a:cs typeface="+mj-cs"/>
              </a:rPr>
              <a:t> </a:t>
            </a:r>
            <a:endParaRPr kumimoji="0" lang="en-US" sz="1800" b="0" i="0" u="none" strike="noStrike" kern="0" cap="none" spc="0" normalizeH="0" baseline="0" noProof="0" dirty="0" smtClean="0">
              <a:ln>
                <a:noFill/>
              </a:ln>
              <a:solidFill>
                <a:sysClr val="windowText" lastClr="000000"/>
              </a:solidFill>
              <a:effectLst/>
              <a:uLnTx/>
              <a:uFillTx/>
            </a:endParaRPr>
          </a:p>
        </p:txBody>
      </p:sp>
      <p:sp>
        <p:nvSpPr>
          <p:cNvPr id="5" name="Объект 2"/>
          <p:cNvSpPr txBox="1">
            <a:spLocks/>
          </p:cNvSpPr>
          <p:nvPr/>
        </p:nvSpPr>
        <p:spPr>
          <a:xfrm>
            <a:off x="658368" y="1402080"/>
            <a:ext cx="5513832" cy="4835232"/>
          </a:xfrm>
          <a:prstGeom prst="rect">
            <a:avLst/>
          </a:prstGeom>
        </p:spPr>
        <p:txBody>
          <a:bodyPr vert="horz" lIns="91440" tIns="45720" rIns="91440" bIns="45720" rtlCol="0">
            <a:noAutofit/>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342900" marR="0" lvl="0" indent="-274320" algn="l" defTabSz="914400" rtl="0" eaLnBrk="1" fontAlgn="auto" latinLnBrk="0" hangingPunct="1">
              <a:lnSpc>
                <a:spcPct val="100000"/>
              </a:lnSpc>
              <a:spcBef>
                <a:spcPct val="20000"/>
              </a:spcBef>
              <a:spcAft>
                <a:spcPts val="0"/>
              </a:spcAft>
              <a:buClr>
                <a:srgbClr val="94C600"/>
              </a:buClr>
              <a:buSzPct val="76000"/>
              <a:buFont typeface="Wingdings 2" pitchFamily="18" charset="2"/>
              <a:buChar char=""/>
              <a:tabLst/>
              <a:defRPr/>
            </a:pP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F</a:t>
            </a:r>
            <a:r>
              <a:rPr kumimoji="0" lang="fr-FR" b="0" i="0" u="none" strike="noStrike" kern="1200" cap="none" spc="0" normalizeH="0" baseline="0" noProof="0" dirty="0" smtClean="0">
                <a:ln>
                  <a:noFill/>
                </a:ln>
                <a:solidFill>
                  <a:schemeClr val="bg2"/>
                </a:solidFill>
                <a:effectLst/>
                <a:uLnTx/>
                <a:uFillTx/>
                <a:latin typeface="Century Gothic"/>
                <a:ea typeface="+mn-ea"/>
                <a:cs typeface="+mn-cs"/>
              </a:rPr>
              <a:t>ê</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te</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de lumière,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Pâques</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est</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célèbrée</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après l’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équinoxe</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de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printemps</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le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dimanche</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qui suit la première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pleine</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lune</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du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printemps</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Elle marque la fin du Solstice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d’Hiver</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et le point a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partir</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duquel</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le jour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devient</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plus long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que</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la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nuit</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a:t>
            </a:r>
          </a:p>
          <a:p>
            <a:pPr marL="342900" marR="0" lvl="0" indent="-274320" algn="l" defTabSz="914400" rtl="0" eaLnBrk="1" fontAlgn="auto" latinLnBrk="0" hangingPunct="1">
              <a:lnSpc>
                <a:spcPct val="100000"/>
              </a:lnSpc>
              <a:spcBef>
                <a:spcPct val="20000"/>
              </a:spcBef>
              <a:spcAft>
                <a:spcPts val="0"/>
              </a:spcAft>
              <a:buClr>
                <a:srgbClr val="94C600"/>
              </a:buClr>
              <a:buSzPct val="76000"/>
              <a:buFont typeface="Wingdings 2" pitchFamily="18" charset="2"/>
              <a:buChar char=""/>
              <a:tabLst/>
              <a:defRPr/>
            </a:pP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La lumière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est</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très</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présente</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à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Pâques</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pour les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Chrétiens</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qui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célèbrent</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avec le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feu</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Pascal et la procession de la lumière, le Christ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sorti</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 des </a:t>
            </a:r>
            <a:r>
              <a:rPr kumimoji="0" lang="en-US" b="0" i="0" u="none" strike="noStrike" kern="1200" cap="none" spc="0" normalizeH="0" baseline="0" noProof="0" dirty="0" err="1" smtClean="0">
                <a:ln>
                  <a:noFill/>
                </a:ln>
                <a:solidFill>
                  <a:schemeClr val="bg2"/>
                </a:solidFill>
                <a:effectLst/>
                <a:uLnTx/>
                <a:uFillTx/>
                <a:latin typeface="Century Gothic"/>
                <a:ea typeface="+mn-ea"/>
                <a:cs typeface="+mn-cs"/>
              </a:rPr>
              <a:t>ténèbres</a:t>
            </a:r>
            <a:r>
              <a:rPr kumimoji="0" lang="en-US" b="0" i="0" u="none" strike="noStrike" kern="1200" cap="none" spc="0" normalizeH="0" baseline="0" noProof="0" dirty="0" smtClean="0">
                <a:ln>
                  <a:noFill/>
                </a:ln>
                <a:solidFill>
                  <a:schemeClr val="bg2"/>
                </a:solidFill>
                <a:effectLst/>
                <a:uLnTx/>
                <a:uFillTx/>
                <a:latin typeface="Century Gothic"/>
                <a:ea typeface="+mn-ea"/>
                <a:cs typeface="+mn-cs"/>
              </a:rPr>
              <a:t>.</a:t>
            </a:r>
            <a:endParaRPr kumimoji="0" lang="ru-RU" b="0" i="0" u="none" strike="noStrike" kern="1200" cap="none" spc="0" normalizeH="0" baseline="0" noProof="0" dirty="0">
              <a:ln>
                <a:noFill/>
              </a:ln>
              <a:solidFill>
                <a:schemeClr val="bg2"/>
              </a:solidFill>
              <a:effectLst/>
              <a:uLnTx/>
              <a:uFillTx/>
              <a:latin typeface="Century Gothic"/>
              <a:ea typeface="+mn-ea"/>
              <a:cs typeface="+mn-cs"/>
            </a:endParaRPr>
          </a:p>
        </p:txBody>
      </p:sp>
    </p:spTree>
    <p:extLst>
      <p:ext uri="{BB962C8B-B14F-4D97-AF65-F5344CB8AC3E}">
        <p14:creationId xmlns:p14="http://schemas.microsoft.com/office/powerpoint/2010/main" val="2025130307"/>
      </p:ext>
    </p:extLst>
  </p:cSld>
  <p:clrMapOvr>
    <a:masterClrMapping/>
  </p:clrMapOvr>
  <p:transition spd="slow">
    <p:strip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Grp="1" noChangeAspect="1"/>
          </p:cNvPicPr>
          <p:nvPr isPhoto="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
        <p:nvSpPr>
          <p:cNvPr id="3" name="Rectangle 2"/>
          <p:cNvSpPr/>
          <p:nvPr/>
        </p:nvSpPr>
        <p:spPr>
          <a:xfrm>
            <a:off x="685800" y="533400"/>
            <a:ext cx="4572000" cy="5509200"/>
          </a:xfrm>
          <a:prstGeom prst="rect">
            <a:avLst/>
          </a:prstGeom>
        </p:spPr>
        <p:txBody>
          <a:bodyPr>
            <a:spAutoFit/>
          </a:bodyPr>
          <a:lstStyle/>
          <a:p>
            <a:pPr marL="68580" indent="0">
              <a:buNone/>
            </a:pPr>
            <a:r>
              <a:rPr lang="en-US" sz="3200" b="1" dirty="0" err="1"/>
              <a:t>Pâques</a:t>
            </a:r>
            <a:r>
              <a:rPr lang="en-US" sz="3200" dirty="0"/>
              <a:t> </a:t>
            </a:r>
            <a:r>
              <a:rPr lang="en-US" sz="3200" dirty="0" err="1"/>
              <a:t>est</a:t>
            </a:r>
            <a:r>
              <a:rPr lang="en-US" sz="3200" dirty="0"/>
              <a:t> </a:t>
            </a:r>
            <a:r>
              <a:rPr lang="en-US" sz="3200" dirty="0" err="1"/>
              <a:t>une</a:t>
            </a:r>
            <a:r>
              <a:rPr lang="en-US" sz="3200" dirty="0"/>
              <a:t> fête </a:t>
            </a:r>
            <a:r>
              <a:rPr lang="en-US" sz="3200" dirty="0" err="1"/>
              <a:t>religieuse</a:t>
            </a:r>
            <a:r>
              <a:rPr lang="en-US" sz="3200" dirty="0"/>
              <a:t> </a:t>
            </a:r>
          </a:p>
          <a:p>
            <a:pPr marL="68580" indent="0">
              <a:buNone/>
            </a:pPr>
            <a:r>
              <a:rPr lang="en-US" sz="3200" dirty="0" err="1"/>
              <a:t>chrétienne</a:t>
            </a:r>
            <a:r>
              <a:rPr lang="en-US" sz="3200" dirty="0"/>
              <a:t> </a:t>
            </a:r>
            <a:r>
              <a:rPr lang="en-US" sz="3200" dirty="0" err="1"/>
              <a:t>commémorant</a:t>
            </a:r>
            <a:r>
              <a:rPr lang="en-US" sz="3200" dirty="0"/>
              <a:t> la </a:t>
            </a:r>
            <a:r>
              <a:rPr lang="en-US" sz="3200" dirty="0" err="1"/>
              <a:t>résurrection</a:t>
            </a:r>
            <a:r>
              <a:rPr lang="en-US" sz="3200" dirty="0"/>
              <a:t> de </a:t>
            </a:r>
            <a:r>
              <a:rPr lang="en-US" sz="3200" dirty="0" err="1"/>
              <a:t>Jésus</a:t>
            </a:r>
            <a:r>
              <a:rPr lang="en-US" sz="3200" dirty="0"/>
              <a:t>- Christ, le </a:t>
            </a:r>
            <a:r>
              <a:rPr lang="en-US" sz="3200" dirty="0" err="1"/>
              <a:t>troisième</a:t>
            </a:r>
            <a:r>
              <a:rPr lang="en-US" sz="3200" dirty="0"/>
              <a:t> jour après </a:t>
            </a:r>
            <a:r>
              <a:rPr lang="en-US" sz="3200" dirty="0" err="1"/>
              <a:t>sa</a:t>
            </a:r>
            <a:r>
              <a:rPr lang="en-US" sz="3200" dirty="0"/>
              <a:t> passion. </a:t>
            </a:r>
            <a:r>
              <a:rPr lang="en-US" sz="3200" dirty="0" err="1"/>
              <a:t>C’est</a:t>
            </a:r>
            <a:r>
              <a:rPr lang="en-US" sz="3200" dirty="0"/>
              <a:t> le jour le plus saint du </a:t>
            </a:r>
            <a:r>
              <a:rPr lang="en-US" sz="3200" dirty="0" err="1"/>
              <a:t>calendrier</a:t>
            </a:r>
            <a:r>
              <a:rPr lang="en-US" sz="3200" dirty="0"/>
              <a:t> </a:t>
            </a:r>
            <a:r>
              <a:rPr lang="en-US" sz="3200" dirty="0" err="1"/>
              <a:t>chrétien</a:t>
            </a:r>
            <a:r>
              <a:rPr lang="en-US" sz="3200" dirty="0"/>
              <a:t>. Il  marque la fin </a:t>
            </a:r>
            <a:r>
              <a:rPr lang="en-US" sz="3200" dirty="0" err="1"/>
              <a:t>jeûne</a:t>
            </a:r>
            <a:r>
              <a:rPr lang="en-US" sz="3200" dirty="0"/>
              <a:t> du </a:t>
            </a:r>
            <a:r>
              <a:rPr lang="en-US" sz="3200" dirty="0" err="1"/>
              <a:t>Carême</a:t>
            </a:r>
            <a:r>
              <a:rPr lang="en-US" sz="3200" dirty="0"/>
              <a:t>.</a:t>
            </a:r>
            <a:endParaRPr lang="ru-RU" sz="3200" dirty="0"/>
          </a:p>
        </p:txBody>
      </p:sp>
    </p:spTree>
    <p:extLst>
      <p:ext uri="{BB962C8B-B14F-4D97-AF65-F5344CB8AC3E}">
        <p14:creationId xmlns:p14="http://schemas.microsoft.com/office/powerpoint/2010/main" val="17052742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ggs (10)"/>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
        <p:nvSpPr>
          <p:cNvPr id="4" name="Объект 2"/>
          <p:cNvSpPr txBox="1">
            <a:spLocks/>
          </p:cNvSpPr>
          <p:nvPr/>
        </p:nvSpPr>
        <p:spPr>
          <a:xfrm>
            <a:off x="755576" y="692696"/>
            <a:ext cx="3321335" cy="6048672"/>
          </a:xfrm>
          <a:prstGeom prst="rect">
            <a:avLst/>
          </a:prstGeom>
        </p:spPr>
        <p:txBody>
          <a:bodyPr vert="horz" lIns="91440" tIns="45720" rIns="91440" bIns="45720" rtlCol="0">
            <a:normAutofit fontScale="70000" lnSpcReduction="20000"/>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342900" marR="0" lvl="0" indent="-274320" algn="l" defTabSz="914400" rtl="0" eaLnBrk="1" fontAlgn="auto" latinLnBrk="0" hangingPunct="1">
              <a:lnSpc>
                <a:spcPct val="100000"/>
              </a:lnSpc>
              <a:spcBef>
                <a:spcPct val="20000"/>
              </a:spcBef>
              <a:spcAft>
                <a:spcPts val="0"/>
              </a:spcAft>
              <a:buClr>
                <a:srgbClr val="94C600"/>
              </a:buClr>
              <a:buSzPct val="76000"/>
              <a:buFont typeface="Wingdings 2" pitchFamily="18" charset="2"/>
              <a:buChar char=""/>
              <a:tabLst/>
              <a:defRPr/>
            </a:pP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Pâque</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 du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latin</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populaire</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1" u="none" strike="noStrike" kern="1200" cap="none" spc="0" normalizeH="0" baseline="0" noProof="0" dirty="0" err="1" smtClean="0">
                <a:ln>
                  <a:noFill/>
                </a:ln>
                <a:solidFill>
                  <a:schemeClr val="bg2">
                    <a:lumMod val="50000"/>
                  </a:schemeClr>
                </a:solidFill>
                <a:effectLst/>
                <a:uLnTx/>
                <a:uFillTx/>
                <a:latin typeface="Century Gothic"/>
                <a:ea typeface="+mn-ea"/>
                <a:cs typeface="+mn-cs"/>
              </a:rPr>
              <a:t>pascua</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altération</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(par influence de </a:t>
            </a:r>
            <a:r>
              <a:rPr kumimoji="0" lang="en-US" sz="2600" b="0" i="1" u="none" strike="noStrike" kern="1200" cap="none" spc="0" normalizeH="0" baseline="0" noProof="0" dirty="0" err="1" smtClean="0">
                <a:ln>
                  <a:noFill/>
                </a:ln>
                <a:solidFill>
                  <a:schemeClr val="bg2">
                    <a:lumMod val="50000"/>
                  </a:schemeClr>
                </a:solidFill>
                <a:effectLst/>
                <a:uLnTx/>
                <a:uFillTx/>
                <a:latin typeface="Century Gothic"/>
                <a:ea typeface="+mn-ea"/>
                <a:cs typeface="+mn-cs"/>
              </a:rPr>
              <a:t>pascua</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nourriture</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 du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verbe</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1" u="none" strike="noStrike" kern="1200" cap="none" spc="0" normalizeH="0" baseline="0" noProof="0" dirty="0" err="1" smtClean="0">
                <a:ln>
                  <a:noFill/>
                </a:ln>
                <a:solidFill>
                  <a:schemeClr val="bg2">
                    <a:lumMod val="50000"/>
                  </a:schemeClr>
                </a:solidFill>
                <a:effectLst/>
                <a:uLnTx/>
                <a:uFillTx/>
                <a:latin typeface="Century Gothic"/>
                <a:ea typeface="+mn-ea"/>
                <a:cs typeface="+mn-cs"/>
              </a:rPr>
              <a:t>pascere</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paître</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 du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latin</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écclésiastique</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1" u="none" strike="noStrike" kern="1200" cap="none" spc="0" normalizeH="0" baseline="0" noProof="0" dirty="0" err="1" smtClean="0">
                <a:ln>
                  <a:noFill/>
                </a:ln>
                <a:solidFill>
                  <a:schemeClr val="bg2">
                    <a:lumMod val="50000"/>
                  </a:schemeClr>
                </a:solidFill>
                <a:effectLst/>
                <a:uLnTx/>
                <a:uFillTx/>
                <a:latin typeface="Century Gothic"/>
                <a:ea typeface="+mn-ea"/>
                <a:cs typeface="+mn-cs"/>
              </a:rPr>
              <a:t>Pascha</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emprunté</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au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grec</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ru-RU"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πάσχα</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1" u="none" strike="noStrike" kern="1200" cap="none" spc="0" normalizeH="0" baseline="0" noProof="0" dirty="0" err="1" smtClean="0">
                <a:ln>
                  <a:noFill/>
                </a:ln>
                <a:solidFill>
                  <a:schemeClr val="bg2">
                    <a:lumMod val="50000"/>
                  </a:schemeClr>
                </a:solidFill>
                <a:effectLst/>
                <a:uLnTx/>
                <a:uFillTx/>
                <a:latin typeface="Century Gothic"/>
                <a:ea typeface="+mn-ea"/>
                <a:cs typeface="+mn-cs"/>
              </a:rPr>
              <a:t>páskha</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lui-même</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emprunté</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à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l'</a:t>
            </a:r>
            <a:r>
              <a:rPr kumimoji="0" lang="en-US" sz="2600" b="0" i="0" u="sng" strike="noStrike" kern="1200" cap="none" spc="0" normalizeH="0" baseline="0" noProof="0" dirty="0" err="1" smtClean="0">
                <a:ln>
                  <a:noFill/>
                </a:ln>
                <a:solidFill>
                  <a:schemeClr val="bg2">
                    <a:lumMod val="50000"/>
                  </a:schemeClr>
                </a:solidFill>
                <a:effectLst/>
                <a:uLnTx/>
                <a:uFillTx/>
                <a:latin typeface="Century Gothic"/>
                <a:ea typeface="+mn-ea"/>
                <a:cs typeface="+mn-cs"/>
              </a:rPr>
              <a:t>hébreu</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he-IL" sz="2600" b="0" i="0" u="none" strike="noStrike" kern="1200" cap="none" spc="0" normalizeH="0" baseline="0" noProof="0" dirty="0" smtClean="0">
                <a:ln>
                  <a:noFill/>
                </a:ln>
                <a:solidFill>
                  <a:schemeClr val="bg2">
                    <a:lumMod val="50000"/>
                  </a:schemeClr>
                </a:solidFill>
                <a:effectLst/>
                <a:uLnTx/>
                <a:uFillTx/>
                <a:latin typeface="Century Gothic"/>
                <a:ea typeface="+mn-ea"/>
                <a:cs typeface="Gisha"/>
              </a:rPr>
              <a:t>פסח</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1" u="sng" strike="noStrike" kern="1200" cap="none" spc="0" normalizeH="0" baseline="0" noProof="0" dirty="0" err="1" smtClean="0">
                <a:ln>
                  <a:noFill/>
                </a:ln>
                <a:solidFill>
                  <a:schemeClr val="bg2">
                    <a:lumMod val="50000"/>
                  </a:schemeClr>
                </a:solidFill>
                <a:effectLst/>
                <a:uLnTx/>
                <a:uFillTx/>
                <a:latin typeface="Century Gothic"/>
                <a:ea typeface="+mn-ea"/>
                <a:cs typeface="+mn-cs"/>
              </a:rPr>
              <a:t>Pessa'h</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il</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passa</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[par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dessus</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d'où</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 passage »,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est</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le nom de la fête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juive</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qui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commémore</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la sortie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d'Égypte</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D'après</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les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Évangiles</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c'est</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pendant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cette</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fête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juive</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qu'eut</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lieu la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résurrection</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de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Jésus</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c'est</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pourquoi</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le nom en a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été</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repris</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pour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désigner</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 la fête </a:t>
            </a:r>
            <a:r>
              <a:rPr kumimoji="0" lang="en-US" sz="2600" b="0" i="0" u="none" strike="noStrike" kern="1200" cap="none" spc="0" normalizeH="0" baseline="0" noProof="0" dirty="0" err="1" smtClean="0">
                <a:ln>
                  <a:noFill/>
                </a:ln>
                <a:solidFill>
                  <a:schemeClr val="bg2">
                    <a:lumMod val="50000"/>
                  </a:schemeClr>
                </a:solidFill>
                <a:effectLst/>
                <a:uLnTx/>
                <a:uFillTx/>
                <a:latin typeface="Century Gothic"/>
                <a:ea typeface="+mn-ea"/>
                <a:cs typeface="+mn-cs"/>
              </a:rPr>
              <a:t>chrétienne</a:t>
            </a:r>
            <a:r>
              <a:rPr kumimoji="0" lang="en-US"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rPr>
              <a:t>.</a:t>
            </a:r>
            <a:endParaRPr kumimoji="0" lang="ru-RU" sz="2600" b="0" i="0" u="none" strike="noStrike" kern="1200" cap="none" spc="0" normalizeH="0" baseline="0" noProof="0" dirty="0" smtClean="0">
              <a:ln>
                <a:noFill/>
              </a:ln>
              <a:solidFill>
                <a:schemeClr val="bg2">
                  <a:lumMod val="50000"/>
                </a:schemeClr>
              </a:solidFill>
              <a:effectLst/>
              <a:uLnTx/>
              <a:uFillTx/>
              <a:latin typeface="Century Gothic"/>
              <a:ea typeface="+mn-ea"/>
              <a:cs typeface="+mn-cs"/>
            </a:endParaRPr>
          </a:p>
          <a:p>
            <a:pPr marL="342900" marR="0" lvl="0" indent="-274320" algn="l" defTabSz="914400" rtl="0" eaLnBrk="1" fontAlgn="auto" latinLnBrk="0" hangingPunct="1">
              <a:lnSpc>
                <a:spcPct val="100000"/>
              </a:lnSpc>
              <a:spcBef>
                <a:spcPct val="20000"/>
              </a:spcBef>
              <a:spcAft>
                <a:spcPts val="0"/>
              </a:spcAft>
              <a:buClr>
                <a:srgbClr val="94C600"/>
              </a:buClr>
              <a:buSzPct val="76000"/>
              <a:buFont typeface="Wingdings 2" pitchFamily="18" charset="2"/>
              <a:buChar char=""/>
              <a:tabLst/>
              <a:defRPr/>
            </a:pPr>
            <a:endParaRPr kumimoji="0" lang="ru-RU" sz="2400" b="0" i="0" u="none" strike="noStrike" kern="1200" cap="none" spc="0" normalizeH="0" baseline="0" noProof="0" dirty="0">
              <a:ln>
                <a:noFill/>
              </a:ln>
              <a:solidFill>
                <a:srgbClr val="3E3D2D"/>
              </a:solidFill>
              <a:effectLst/>
              <a:uLnTx/>
              <a:uFillTx/>
              <a:latin typeface="Century Gothic"/>
              <a:ea typeface="+mn-ea"/>
              <a:cs typeface="+mn-cs"/>
            </a:endParaRPr>
          </a:p>
        </p:txBody>
      </p:sp>
      <p:sp>
        <p:nvSpPr>
          <p:cNvPr id="5" name="Объект 3"/>
          <p:cNvSpPr txBox="1">
            <a:spLocks/>
          </p:cNvSpPr>
          <p:nvPr/>
        </p:nvSpPr>
        <p:spPr>
          <a:xfrm>
            <a:off x="4067944" y="692696"/>
            <a:ext cx="4176464" cy="5631904"/>
          </a:xfrm>
          <a:prstGeom prst="rect">
            <a:avLst/>
          </a:prstGeom>
        </p:spPr>
        <p:txBody>
          <a:bodyPr>
            <a:normAutofit fontScale="25000" lnSpcReduction="20000"/>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r>
              <a:rPr lang="en-US" sz="8000" dirty="0" smtClean="0">
                <a:solidFill>
                  <a:schemeClr val="bg2">
                    <a:lumMod val="50000"/>
                  </a:schemeClr>
                </a:solidFill>
              </a:rPr>
              <a:t>La </a:t>
            </a:r>
            <a:r>
              <a:rPr lang="en-US" sz="8000" dirty="0" err="1" smtClean="0">
                <a:solidFill>
                  <a:schemeClr val="bg2">
                    <a:lumMod val="50000"/>
                  </a:schemeClr>
                </a:solidFill>
              </a:rPr>
              <a:t>formule</a:t>
            </a:r>
            <a:r>
              <a:rPr lang="en-US" sz="8000" dirty="0" smtClean="0">
                <a:solidFill>
                  <a:schemeClr val="bg2">
                    <a:lumMod val="50000"/>
                  </a:schemeClr>
                </a:solidFill>
              </a:rPr>
              <a:t> « </a:t>
            </a:r>
            <a:r>
              <a:rPr lang="en-US" sz="8000" dirty="0" err="1" smtClean="0">
                <a:solidFill>
                  <a:schemeClr val="bg2">
                    <a:lumMod val="50000"/>
                  </a:schemeClr>
                </a:solidFill>
              </a:rPr>
              <a:t>Pâque</a:t>
            </a:r>
            <a:r>
              <a:rPr lang="en-US" sz="8000" dirty="0" smtClean="0">
                <a:solidFill>
                  <a:schemeClr val="bg2">
                    <a:lumMod val="50000"/>
                  </a:schemeClr>
                </a:solidFill>
              </a:rPr>
              <a:t> </a:t>
            </a:r>
            <a:r>
              <a:rPr lang="en-US" sz="8000" dirty="0" err="1" smtClean="0">
                <a:solidFill>
                  <a:schemeClr val="bg2">
                    <a:lumMod val="50000"/>
                  </a:schemeClr>
                </a:solidFill>
              </a:rPr>
              <a:t>orthodoxe</a:t>
            </a:r>
            <a:r>
              <a:rPr lang="en-US" sz="8000" dirty="0" smtClean="0">
                <a:solidFill>
                  <a:schemeClr val="bg2">
                    <a:lumMod val="50000"/>
                  </a:schemeClr>
                </a:solidFill>
              </a:rPr>
              <a:t> » </a:t>
            </a:r>
            <a:r>
              <a:rPr lang="en-US" sz="8000" dirty="0" err="1" smtClean="0">
                <a:solidFill>
                  <a:schemeClr val="bg2">
                    <a:lumMod val="50000"/>
                  </a:schemeClr>
                </a:solidFill>
              </a:rPr>
              <a:t>est</a:t>
            </a:r>
            <a:r>
              <a:rPr lang="en-US" sz="8000" dirty="0" smtClean="0">
                <a:solidFill>
                  <a:schemeClr val="bg2">
                    <a:lumMod val="50000"/>
                  </a:schemeClr>
                </a:solidFill>
              </a:rPr>
              <a:t>  </a:t>
            </a:r>
            <a:r>
              <a:rPr lang="en-US" sz="8000" dirty="0" err="1" smtClean="0">
                <a:solidFill>
                  <a:schemeClr val="bg2">
                    <a:lumMod val="50000"/>
                  </a:schemeClr>
                </a:solidFill>
              </a:rPr>
              <a:t>utilisée</a:t>
            </a:r>
            <a:r>
              <a:rPr lang="en-US" sz="8000" dirty="0" smtClean="0">
                <a:solidFill>
                  <a:schemeClr val="bg2">
                    <a:lumMod val="50000"/>
                  </a:schemeClr>
                </a:solidFill>
              </a:rPr>
              <a:t> pour </a:t>
            </a:r>
            <a:r>
              <a:rPr lang="en-US" sz="8000" dirty="0" err="1" smtClean="0">
                <a:solidFill>
                  <a:schemeClr val="bg2">
                    <a:lumMod val="50000"/>
                  </a:schemeClr>
                </a:solidFill>
              </a:rPr>
              <a:t>désigner</a:t>
            </a:r>
            <a:r>
              <a:rPr lang="en-US" sz="8000" dirty="0" smtClean="0">
                <a:solidFill>
                  <a:schemeClr val="bg2">
                    <a:lumMod val="50000"/>
                  </a:schemeClr>
                </a:solidFill>
              </a:rPr>
              <a:t> </a:t>
            </a:r>
            <a:r>
              <a:rPr lang="en-US" sz="8000" dirty="0" err="1" smtClean="0">
                <a:solidFill>
                  <a:schemeClr val="bg2">
                    <a:lumMod val="50000"/>
                  </a:schemeClr>
                </a:solidFill>
              </a:rPr>
              <a:t>cette</a:t>
            </a:r>
            <a:r>
              <a:rPr lang="en-US" sz="8000" dirty="0" smtClean="0">
                <a:solidFill>
                  <a:schemeClr val="bg2">
                    <a:lumMod val="50000"/>
                  </a:schemeClr>
                </a:solidFill>
              </a:rPr>
              <a:t> fête </a:t>
            </a:r>
            <a:r>
              <a:rPr lang="en-US" sz="8000" dirty="0" err="1" smtClean="0">
                <a:solidFill>
                  <a:schemeClr val="bg2">
                    <a:lumMod val="50000"/>
                  </a:schemeClr>
                </a:solidFill>
              </a:rPr>
              <a:t>lorsqu'elle</a:t>
            </a:r>
            <a:r>
              <a:rPr lang="en-US" sz="8000" dirty="0" smtClean="0">
                <a:solidFill>
                  <a:schemeClr val="bg2">
                    <a:lumMod val="50000"/>
                  </a:schemeClr>
                </a:solidFill>
              </a:rPr>
              <a:t> </a:t>
            </a:r>
            <a:r>
              <a:rPr lang="en-US" sz="8000" dirty="0" err="1" smtClean="0">
                <a:solidFill>
                  <a:schemeClr val="bg2">
                    <a:lumMod val="50000"/>
                  </a:schemeClr>
                </a:solidFill>
              </a:rPr>
              <a:t>est</a:t>
            </a:r>
            <a:r>
              <a:rPr lang="en-US" sz="8000" dirty="0" smtClean="0">
                <a:solidFill>
                  <a:schemeClr val="bg2">
                    <a:lumMod val="50000"/>
                  </a:schemeClr>
                </a:solidFill>
              </a:rPr>
              <a:t> </a:t>
            </a:r>
            <a:r>
              <a:rPr lang="en-US" sz="8000" dirty="0" err="1" smtClean="0">
                <a:solidFill>
                  <a:schemeClr val="bg2">
                    <a:lumMod val="50000"/>
                  </a:schemeClr>
                </a:solidFill>
              </a:rPr>
              <a:t>célébrée</a:t>
            </a:r>
            <a:r>
              <a:rPr lang="en-US" sz="8000" dirty="0" smtClean="0">
                <a:solidFill>
                  <a:schemeClr val="bg2">
                    <a:lumMod val="50000"/>
                  </a:schemeClr>
                </a:solidFill>
              </a:rPr>
              <a:t> par les </a:t>
            </a:r>
            <a:r>
              <a:rPr lang="en-US" sz="8000" dirty="0" err="1" smtClean="0">
                <a:solidFill>
                  <a:schemeClr val="bg2">
                    <a:lumMod val="50000"/>
                  </a:schemeClr>
                </a:solidFill>
              </a:rPr>
              <a:t>Églises</a:t>
            </a:r>
            <a:r>
              <a:rPr lang="en-US" sz="8000" dirty="0" smtClean="0">
                <a:solidFill>
                  <a:schemeClr val="bg2">
                    <a:lumMod val="50000"/>
                  </a:schemeClr>
                </a:solidFill>
              </a:rPr>
              <a:t> </a:t>
            </a:r>
            <a:r>
              <a:rPr lang="en-US" sz="8000" dirty="0" err="1" smtClean="0">
                <a:solidFill>
                  <a:schemeClr val="bg2">
                    <a:lumMod val="50000"/>
                  </a:schemeClr>
                </a:solidFill>
              </a:rPr>
              <a:t>orthodoxes</a:t>
            </a:r>
            <a:r>
              <a:rPr lang="en-US" sz="8000" dirty="0" smtClean="0">
                <a:solidFill>
                  <a:schemeClr val="bg2">
                    <a:lumMod val="50000"/>
                  </a:schemeClr>
                </a:solidFill>
              </a:rPr>
              <a:t> à </a:t>
            </a:r>
            <a:r>
              <a:rPr lang="en-US" sz="8000" dirty="0" err="1" smtClean="0">
                <a:solidFill>
                  <a:schemeClr val="bg2">
                    <a:lumMod val="50000"/>
                  </a:schemeClr>
                </a:solidFill>
              </a:rPr>
              <a:t>une</a:t>
            </a:r>
            <a:r>
              <a:rPr lang="en-US" sz="8000" dirty="0" smtClean="0">
                <a:solidFill>
                  <a:schemeClr val="bg2">
                    <a:lumMod val="50000"/>
                  </a:schemeClr>
                </a:solidFill>
              </a:rPr>
              <a:t> date qui </a:t>
            </a:r>
            <a:r>
              <a:rPr lang="en-US" sz="8000" dirty="0" err="1" smtClean="0">
                <a:solidFill>
                  <a:schemeClr val="bg2">
                    <a:lumMod val="50000"/>
                  </a:schemeClr>
                </a:solidFill>
              </a:rPr>
              <a:t>diffère</a:t>
            </a:r>
            <a:r>
              <a:rPr lang="en-US" sz="8000" dirty="0" smtClean="0">
                <a:solidFill>
                  <a:schemeClr val="bg2">
                    <a:lumMod val="50000"/>
                  </a:schemeClr>
                </a:solidFill>
              </a:rPr>
              <a:t> de la date </a:t>
            </a:r>
            <a:r>
              <a:rPr lang="en-US" sz="8000" dirty="0" err="1" smtClean="0">
                <a:solidFill>
                  <a:schemeClr val="bg2">
                    <a:lumMod val="50000"/>
                  </a:schemeClr>
                </a:solidFill>
              </a:rPr>
              <a:t>occidentale</a:t>
            </a:r>
            <a:r>
              <a:rPr lang="en-US" sz="8000" dirty="0" smtClean="0">
                <a:solidFill>
                  <a:schemeClr val="bg2">
                    <a:lumMod val="50000"/>
                  </a:schemeClr>
                </a:solidFill>
              </a:rPr>
              <a:t>. </a:t>
            </a:r>
            <a:r>
              <a:rPr lang="en-US" sz="8000" dirty="0" err="1" smtClean="0">
                <a:solidFill>
                  <a:schemeClr val="bg2">
                    <a:lumMod val="50000"/>
                  </a:schemeClr>
                </a:solidFill>
              </a:rPr>
              <a:t>Mais</a:t>
            </a:r>
            <a:r>
              <a:rPr lang="en-US" sz="8000" dirty="0" smtClean="0">
                <a:solidFill>
                  <a:schemeClr val="bg2">
                    <a:lumMod val="50000"/>
                  </a:schemeClr>
                </a:solidFill>
              </a:rPr>
              <a:t> </a:t>
            </a:r>
            <a:r>
              <a:rPr lang="en-US" sz="8000" dirty="0" err="1" smtClean="0">
                <a:solidFill>
                  <a:schemeClr val="bg2">
                    <a:lumMod val="50000"/>
                  </a:schemeClr>
                </a:solidFill>
              </a:rPr>
              <a:t>cet</a:t>
            </a:r>
            <a:r>
              <a:rPr lang="en-US" sz="8000" dirty="0" smtClean="0">
                <a:solidFill>
                  <a:schemeClr val="bg2">
                    <a:lumMod val="50000"/>
                  </a:schemeClr>
                </a:solidFill>
              </a:rPr>
              <a:t> usage </a:t>
            </a:r>
            <a:r>
              <a:rPr lang="en-US" sz="8000" dirty="0" err="1" smtClean="0">
                <a:solidFill>
                  <a:schemeClr val="bg2">
                    <a:lumMod val="50000"/>
                  </a:schemeClr>
                </a:solidFill>
              </a:rPr>
              <a:t>est</a:t>
            </a:r>
            <a:r>
              <a:rPr lang="en-US" sz="8000" dirty="0" smtClean="0">
                <a:solidFill>
                  <a:schemeClr val="bg2">
                    <a:lumMod val="50000"/>
                  </a:schemeClr>
                </a:solidFill>
              </a:rPr>
              <a:t> incorrect car le « s » de </a:t>
            </a:r>
            <a:r>
              <a:rPr lang="en-US" sz="8000" dirty="0" err="1" smtClean="0">
                <a:solidFill>
                  <a:schemeClr val="bg2">
                    <a:lumMod val="50000"/>
                  </a:schemeClr>
                </a:solidFill>
              </a:rPr>
              <a:t>Pâques</a:t>
            </a:r>
            <a:r>
              <a:rPr lang="en-US" sz="8000" dirty="0" smtClean="0">
                <a:solidFill>
                  <a:schemeClr val="bg2">
                    <a:lumMod val="50000"/>
                  </a:schemeClr>
                </a:solidFill>
              </a:rPr>
              <a:t> ne fait pas </a:t>
            </a:r>
            <a:r>
              <a:rPr lang="en-US" sz="8000" dirty="0" err="1" smtClean="0">
                <a:solidFill>
                  <a:schemeClr val="bg2">
                    <a:lumMod val="50000"/>
                  </a:schemeClr>
                </a:solidFill>
              </a:rPr>
              <a:t>référence</a:t>
            </a:r>
            <a:r>
              <a:rPr lang="en-US" sz="8000" dirty="0" smtClean="0">
                <a:solidFill>
                  <a:schemeClr val="bg2">
                    <a:lumMod val="50000"/>
                  </a:schemeClr>
                </a:solidFill>
              </a:rPr>
              <a:t> à </a:t>
            </a:r>
            <a:r>
              <a:rPr lang="en-US" sz="8000" dirty="0" err="1" smtClean="0">
                <a:solidFill>
                  <a:schemeClr val="bg2">
                    <a:lumMod val="50000"/>
                  </a:schemeClr>
                </a:solidFill>
              </a:rPr>
              <a:t>une</a:t>
            </a:r>
            <a:r>
              <a:rPr lang="en-US" sz="8000" dirty="0" smtClean="0">
                <a:solidFill>
                  <a:schemeClr val="bg2">
                    <a:lumMod val="50000"/>
                  </a:schemeClr>
                </a:solidFill>
              </a:rPr>
              <a:t> </a:t>
            </a:r>
            <a:r>
              <a:rPr lang="en-US" sz="8000" dirty="0" err="1" smtClean="0">
                <a:solidFill>
                  <a:schemeClr val="bg2">
                    <a:lumMod val="50000"/>
                  </a:schemeClr>
                </a:solidFill>
              </a:rPr>
              <a:t>pluralité</a:t>
            </a:r>
            <a:r>
              <a:rPr lang="en-US" sz="8000" dirty="0" smtClean="0">
                <a:solidFill>
                  <a:schemeClr val="bg2">
                    <a:lumMod val="50000"/>
                  </a:schemeClr>
                </a:solidFill>
              </a:rPr>
              <a:t> de dates. La langue </a:t>
            </a:r>
            <a:r>
              <a:rPr lang="en-US" sz="8000" dirty="0" err="1" smtClean="0">
                <a:solidFill>
                  <a:schemeClr val="bg2">
                    <a:lumMod val="50000"/>
                  </a:schemeClr>
                </a:solidFill>
              </a:rPr>
              <a:t>française</a:t>
            </a:r>
            <a:r>
              <a:rPr lang="en-US" sz="8000" dirty="0" smtClean="0">
                <a:solidFill>
                  <a:schemeClr val="bg2">
                    <a:lumMod val="50000"/>
                  </a:schemeClr>
                </a:solidFill>
              </a:rPr>
              <a:t> distingue en </a:t>
            </a:r>
            <a:r>
              <a:rPr lang="en-US" sz="8000" dirty="0" err="1" smtClean="0">
                <a:solidFill>
                  <a:schemeClr val="bg2">
                    <a:lumMod val="50000"/>
                  </a:schemeClr>
                </a:solidFill>
              </a:rPr>
              <a:t>effet</a:t>
            </a:r>
            <a:r>
              <a:rPr lang="en-US" sz="8000" dirty="0" smtClean="0">
                <a:solidFill>
                  <a:schemeClr val="bg2">
                    <a:lumMod val="50000"/>
                  </a:schemeClr>
                </a:solidFill>
              </a:rPr>
              <a:t> </a:t>
            </a:r>
            <a:r>
              <a:rPr lang="en-US" sz="8000" b="1" dirty="0" smtClean="0">
                <a:solidFill>
                  <a:schemeClr val="bg2">
                    <a:lumMod val="50000"/>
                  </a:schemeClr>
                </a:solidFill>
              </a:rPr>
              <a:t>« la » </a:t>
            </a:r>
            <a:r>
              <a:rPr lang="en-US" sz="8000" b="1" dirty="0" err="1" smtClean="0">
                <a:solidFill>
                  <a:schemeClr val="bg2">
                    <a:lumMod val="50000"/>
                  </a:schemeClr>
                </a:solidFill>
              </a:rPr>
              <a:t>Pâque</a:t>
            </a:r>
            <a:r>
              <a:rPr lang="en-US" sz="8000" dirty="0" smtClean="0">
                <a:solidFill>
                  <a:schemeClr val="bg2">
                    <a:lumMod val="50000"/>
                  </a:schemeClr>
                </a:solidFill>
              </a:rPr>
              <a:t> </a:t>
            </a:r>
            <a:r>
              <a:rPr lang="en-US" sz="8000" dirty="0" err="1" smtClean="0">
                <a:solidFill>
                  <a:schemeClr val="bg2">
                    <a:lumMod val="50000"/>
                  </a:schemeClr>
                </a:solidFill>
              </a:rPr>
              <a:t>originelle</a:t>
            </a:r>
            <a:r>
              <a:rPr lang="en-US" sz="8000" dirty="0" smtClean="0">
                <a:solidFill>
                  <a:schemeClr val="bg2">
                    <a:lumMod val="50000"/>
                  </a:schemeClr>
                </a:solidFill>
              </a:rPr>
              <a:t> </a:t>
            </a:r>
            <a:r>
              <a:rPr lang="en-US" sz="8000" dirty="0" err="1" smtClean="0">
                <a:solidFill>
                  <a:schemeClr val="bg2">
                    <a:lumMod val="50000"/>
                  </a:schemeClr>
                </a:solidFill>
              </a:rPr>
              <a:t>juive</a:t>
            </a:r>
            <a:r>
              <a:rPr lang="en-US" sz="8000" dirty="0" smtClean="0">
                <a:solidFill>
                  <a:schemeClr val="bg2">
                    <a:lumMod val="50000"/>
                  </a:schemeClr>
                </a:solidFill>
              </a:rPr>
              <a:t> et la fête </a:t>
            </a:r>
            <a:r>
              <a:rPr lang="en-US" sz="8000" dirty="0" err="1" smtClean="0">
                <a:solidFill>
                  <a:schemeClr val="bg2">
                    <a:lumMod val="50000"/>
                  </a:schemeClr>
                </a:solidFill>
              </a:rPr>
              <a:t>chrétienne</a:t>
            </a:r>
            <a:r>
              <a:rPr lang="en-US" sz="8000" dirty="0" smtClean="0">
                <a:solidFill>
                  <a:schemeClr val="bg2">
                    <a:lumMod val="50000"/>
                  </a:schemeClr>
                </a:solidFill>
              </a:rPr>
              <a:t> de </a:t>
            </a:r>
            <a:r>
              <a:rPr lang="en-US" sz="8000" b="1" dirty="0" err="1" smtClean="0">
                <a:solidFill>
                  <a:schemeClr val="bg2">
                    <a:lumMod val="50000"/>
                  </a:schemeClr>
                </a:solidFill>
              </a:rPr>
              <a:t>Pâques</a:t>
            </a:r>
            <a:r>
              <a:rPr lang="en-US" sz="8000" dirty="0" smtClean="0">
                <a:solidFill>
                  <a:schemeClr val="bg2">
                    <a:lumMod val="50000"/>
                  </a:schemeClr>
                </a:solidFill>
              </a:rPr>
              <a:t>. La première </a:t>
            </a:r>
            <a:r>
              <a:rPr lang="en-US" sz="8000" dirty="0" err="1" smtClean="0">
                <a:solidFill>
                  <a:schemeClr val="bg2">
                    <a:lumMod val="50000"/>
                  </a:schemeClr>
                </a:solidFill>
              </a:rPr>
              <a:t>commémore</a:t>
            </a:r>
            <a:r>
              <a:rPr lang="en-US" sz="8000" dirty="0" smtClean="0">
                <a:solidFill>
                  <a:schemeClr val="bg2">
                    <a:lumMod val="50000"/>
                  </a:schemeClr>
                </a:solidFill>
              </a:rPr>
              <a:t> la sortie </a:t>
            </a:r>
            <a:r>
              <a:rPr lang="en-US" sz="8000" dirty="0" err="1" smtClean="0">
                <a:solidFill>
                  <a:schemeClr val="bg2">
                    <a:lumMod val="50000"/>
                  </a:schemeClr>
                </a:solidFill>
              </a:rPr>
              <a:t>d'Égypte</a:t>
            </a:r>
            <a:r>
              <a:rPr lang="en-US" sz="8000" dirty="0" smtClean="0">
                <a:solidFill>
                  <a:schemeClr val="bg2">
                    <a:lumMod val="50000"/>
                  </a:schemeClr>
                </a:solidFill>
              </a:rPr>
              <a:t> par un </a:t>
            </a:r>
            <a:r>
              <a:rPr lang="en-US" sz="8000" dirty="0" err="1" smtClean="0">
                <a:solidFill>
                  <a:schemeClr val="bg2">
                    <a:lumMod val="50000"/>
                  </a:schemeClr>
                </a:solidFill>
              </a:rPr>
              <a:t>repas</a:t>
            </a:r>
            <a:r>
              <a:rPr lang="en-US" sz="8000" dirty="0" smtClean="0">
                <a:solidFill>
                  <a:schemeClr val="bg2">
                    <a:lumMod val="50000"/>
                  </a:schemeClr>
                </a:solidFill>
              </a:rPr>
              <a:t> </a:t>
            </a:r>
            <a:r>
              <a:rPr lang="en-US" sz="8000" dirty="0" err="1" smtClean="0">
                <a:solidFill>
                  <a:schemeClr val="bg2">
                    <a:lumMod val="50000"/>
                  </a:schemeClr>
                </a:solidFill>
              </a:rPr>
              <a:t>rituel</a:t>
            </a:r>
            <a:r>
              <a:rPr lang="en-US" sz="8000" dirty="0" smtClean="0">
                <a:solidFill>
                  <a:schemeClr val="bg2">
                    <a:lumMod val="50000"/>
                  </a:schemeClr>
                </a:solidFill>
              </a:rPr>
              <a:t> qui </a:t>
            </a:r>
            <a:r>
              <a:rPr lang="en-US" sz="8000" dirty="0" err="1" smtClean="0">
                <a:solidFill>
                  <a:schemeClr val="bg2">
                    <a:lumMod val="50000"/>
                  </a:schemeClr>
                </a:solidFill>
              </a:rPr>
              <a:t>s'appelle</a:t>
            </a:r>
            <a:r>
              <a:rPr lang="en-US" sz="8000" dirty="0" smtClean="0">
                <a:solidFill>
                  <a:schemeClr val="bg2">
                    <a:lumMod val="50000"/>
                  </a:schemeClr>
                </a:solidFill>
              </a:rPr>
              <a:t> </a:t>
            </a:r>
            <a:r>
              <a:rPr lang="en-US" sz="8000" dirty="0" err="1" smtClean="0">
                <a:solidFill>
                  <a:schemeClr val="bg2">
                    <a:lumMod val="50000"/>
                  </a:schemeClr>
                </a:solidFill>
              </a:rPr>
              <a:t>aussi</a:t>
            </a:r>
            <a:r>
              <a:rPr lang="en-US" sz="8000" dirty="0" smtClean="0">
                <a:solidFill>
                  <a:schemeClr val="bg2">
                    <a:lumMod val="50000"/>
                  </a:schemeClr>
                </a:solidFill>
              </a:rPr>
              <a:t> « la </a:t>
            </a:r>
            <a:r>
              <a:rPr lang="en-US" sz="8000" dirty="0" err="1" smtClean="0">
                <a:solidFill>
                  <a:schemeClr val="bg2">
                    <a:lumMod val="50000"/>
                  </a:schemeClr>
                </a:solidFill>
              </a:rPr>
              <a:t>Pâque</a:t>
            </a:r>
            <a:r>
              <a:rPr lang="en-US" sz="8000" dirty="0" smtClean="0">
                <a:solidFill>
                  <a:schemeClr val="bg2">
                    <a:lumMod val="50000"/>
                  </a:schemeClr>
                </a:solidFill>
              </a:rPr>
              <a:t> ». La fête </a:t>
            </a:r>
            <a:r>
              <a:rPr lang="en-US" sz="8000" dirty="0" err="1" smtClean="0">
                <a:solidFill>
                  <a:schemeClr val="bg2">
                    <a:lumMod val="50000"/>
                  </a:schemeClr>
                </a:solidFill>
              </a:rPr>
              <a:t>chrétienne</a:t>
            </a:r>
            <a:r>
              <a:rPr lang="en-US" sz="8000" dirty="0" smtClean="0">
                <a:solidFill>
                  <a:schemeClr val="bg2">
                    <a:lumMod val="50000"/>
                  </a:schemeClr>
                </a:solidFill>
              </a:rPr>
              <a:t> </a:t>
            </a:r>
            <a:r>
              <a:rPr lang="en-US" sz="8000" dirty="0" err="1" smtClean="0">
                <a:solidFill>
                  <a:schemeClr val="bg2">
                    <a:lumMod val="50000"/>
                  </a:schemeClr>
                </a:solidFill>
              </a:rPr>
              <a:t>est</a:t>
            </a:r>
            <a:r>
              <a:rPr lang="en-US" sz="8000" dirty="0" smtClean="0">
                <a:solidFill>
                  <a:schemeClr val="bg2">
                    <a:lumMod val="50000"/>
                  </a:schemeClr>
                </a:solidFill>
              </a:rPr>
              <a:t> multiple. Elle </a:t>
            </a:r>
            <a:r>
              <a:rPr lang="en-US" sz="8000" dirty="0" err="1" smtClean="0">
                <a:solidFill>
                  <a:schemeClr val="bg2">
                    <a:lumMod val="50000"/>
                  </a:schemeClr>
                </a:solidFill>
              </a:rPr>
              <a:t>commémore</a:t>
            </a:r>
            <a:r>
              <a:rPr lang="en-US" sz="8000" dirty="0" smtClean="0">
                <a:solidFill>
                  <a:schemeClr val="bg2">
                    <a:lumMod val="50000"/>
                  </a:schemeClr>
                </a:solidFill>
              </a:rPr>
              <a:t> à la </a:t>
            </a:r>
            <a:r>
              <a:rPr lang="en-US" sz="8000" dirty="0" err="1" smtClean="0">
                <a:solidFill>
                  <a:schemeClr val="bg2">
                    <a:lumMod val="50000"/>
                  </a:schemeClr>
                </a:solidFill>
              </a:rPr>
              <a:t>fois</a:t>
            </a:r>
            <a:r>
              <a:rPr lang="en-US" sz="8000" dirty="0" smtClean="0">
                <a:solidFill>
                  <a:schemeClr val="bg2">
                    <a:lumMod val="50000"/>
                  </a:schemeClr>
                </a:solidFill>
              </a:rPr>
              <a:t> la sortie </a:t>
            </a:r>
            <a:r>
              <a:rPr lang="en-US" sz="8000" dirty="0" err="1" smtClean="0">
                <a:solidFill>
                  <a:schemeClr val="bg2">
                    <a:lumMod val="50000"/>
                  </a:schemeClr>
                </a:solidFill>
              </a:rPr>
              <a:t>d'Égypte</a:t>
            </a:r>
            <a:r>
              <a:rPr lang="en-US" sz="8000" dirty="0" smtClean="0">
                <a:solidFill>
                  <a:schemeClr val="bg2">
                    <a:lumMod val="50000"/>
                  </a:schemeClr>
                </a:solidFill>
              </a:rPr>
              <a:t>, </a:t>
            </a:r>
            <a:r>
              <a:rPr lang="en-US" sz="8000" dirty="0" err="1" smtClean="0">
                <a:solidFill>
                  <a:schemeClr val="bg2">
                    <a:lumMod val="50000"/>
                  </a:schemeClr>
                </a:solidFill>
              </a:rPr>
              <a:t>l'institution</a:t>
            </a:r>
            <a:r>
              <a:rPr lang="en-US" sz="8000" dirty="0" smtClean="0">
                <a:solidFill>
                  <a:schemeClr val="bg2">
                    <a:lumMod val="50000"/>
                  </a:schemeClr>
                </a:solidFill>
              </a:rPr>
              <a:t> </a:t>
            </a:r>
            <a:r>
              <a:rPr lang="en-US" sz="8000" dirty="0" err="1" smtClean="0">
                <a:solidFill>
                  <a:schemeClr val="bg2">
                    <a:lumMod val="50000"/>
                  </a:schemeClr>
                </a:solidFill>
              </a:rPr>
              <a:t>eucharistique</a:t>
            </a:r>
            <a:r>
              <a:rPr lang="en-US" sz="8000" dirty="0" smtClean="0">
                <a:solidFill>
                  <a:schemeClr val="bg2">
                    <a:lumMod val="50000"/>
                  </a:schemeClr>
                </a:solidFill>
              </a:rPr>
              <a:t> </a:t>
            </a:r>
            <a:r>
              <a:rPr lang="en-US" sz="8000" dirty="0" err="1" smtClean="0">
                <a:solidFill>
                  <a:schemeClr val="bg2">
                    <a:lumMod val="50000"/>
                  </a:schemeClr>
                </a:solidFill>
              </a:rPr>
              <a:t>lors</a:t>
            </a:r>
            <a:r>
              <a:rPr lang="en-US" sz="8000" dirty="0" smtClean="0">
                <a:solidFill>
                  <a:schemeClr val="bg2">
                    <a:lumMod val="50000"/>
                  </a:schemeClr>
                </a:solidFill>
              </a:rPr>
              <a:t> du </a:t>
            </a:r>
            <a:r>
              <a:rPr lang="en-US" sz="8000" dirty="0" err="1" smtClean="0">
                <a:solidFill>
                  <a:schemeClr val="bg2">
                    <a:lumMod val="50000"/>
                  </a:schemeClr>
                </a:solidFill>
              </a:rPr>
              <a:t>repas</a:t>
            </a:r>
            <a:r>
              <a:rPr lang="en-US" sz="8000" dirty="0" smtClean="0">
                <a:solidFill>
                  <a:schemeClr val="bg2">
                    <a:lumMod val="50000"/>
                  </a:schemeClr>
                </a:solidFill>
              </a:rPr>
              <a:t> de la </a:t>
            </a:r>
            <a:r>
              <a:rPr lang="en-US" sz="8000" dirty="0" err="1" smtClean="0">
                <a:solidFill>
                  <a:schemeClr val="bg2">
                    <a:lumMod val="50000"/>
                  </a:schemeClr>
                </a:solidFill>
              </a:rPr>
              <a:t>Pâque</a:t>
            </a:r>
            <a:r>
              <a:rPr lang="en-US" sz="8000" dirty="0" smtClean="0">
                <a:solidFill>
                  <a:schemeClr val="bg2">
                    <a:lumMod val="50000"/>
                  </a:schemeClr>
                </a:solidFill>
              </a:rPr>
              <a:t>, la crucifixion du Christ et son repos au </a:t>
            </a:r>
            <a:r>
              <a:rPr lang="en-US" sz="8000" dirty="0" err="1" smtClean="0">
                <a:solidFill>
                  <a:schemeClr val="bg2">
                    <a:lumMod val="50000"/>
                  </a:schemeClr>
                </a:solidFill>
              </a:rPr>
              <a:t>tombeau</a:t>
            </a:r>
            <a:r>
              <a:rPr lang="en-US" sz="8000" dirty="0" smtClean="0">
                <a:solidFill>
                  <a:schemeClr val="bg2">
                    <a:lumMod val="50000"/>
                  </a:schemeClr>
                </a:solidFill>
              </a:rPr>
              <a:t> le </a:t>
            </a:r>
            <a:r>
              <a:rPr lang="en-US" sz="8000" dirty="0" err="1" smtClean="0">
                <a:solidFill>
                  <a:schemeClr val="bg2">
                    <a:lumMod val="50000"/>
                  </a:schemeClr>
                </a:solidFill>
              </a:rPr>
              <a:t>septième</a:t>
            </a:r>
            <a:r>
              <a:rPr lang="en-US" sz="8000" dirty="0" smtClean="0">
                <a:solidFill>
                  <a:schemeClr val="bg2">
                    <a:lumMod val="50000"/>
                  </a:schemeClr>
                </a:solidFill>
              </a:rPr>
              <a:t> jour, </a:t>
            </a:r>
            <a:r>
              <a:rPr lang="en-US" sz="8000" dirty="0" err="1" smtClean="0">
                <a:solidFill>
                  <a:schemeClr val="bg2">
                    <a:lumMod val="50000"/>
                  </a:schemeClr>
                </a:solidFill>
              </a:rPr>
              <a:t>sa</a:t>
            </a:r>
            <a:r>
              <a:rPr lang="en-US" sz="8000" dirty="0" smtClean="0">
                <a:solidFill>
                  <a:schemeClr val="bg2">
                    <a:lumMod val="50000"/>
                  </a:schemeClr>
                </a:solidFill>
              </a:rPr>
              <a:t> </a:t>
            </a:r>
            <a:r>
              <a:rPr lang="en-US" sz="8000" dirty="0" err="1" smtClean="0">
                <a:solidFill>
                  <a:schemeClr val="bg2">
                    <a:lumMod val="50000"/>
                  </a:schemeClr>
                </a:solidFill>
              </a:rPr>
              <a:t>résurrection</a:t>
            </a:r>
            <a:r>
              <a:rPr lang="en-US" sz="8000" dirty="0" smtClean="0">
                <a:solidFill>
                  <a:schemeClr val="bg2">
                    <a:lumMod val="50000"/>
                  </a:schemeClr>
                </a:solidFill>
              </a:rPr>
              <a:t>, passage de la mort à la vie, et la nouvelle </a:t>
            </a:r>
            <a:r>
              <a:rPr lang="en-US" sz="8000" dirty="0" err="1" smtClean="0">
                <a:solidFill>
                  <a:schemeClr val="bg2">
                    <a:lumMod val="50000"/>
                  </a:schemeClr>
                </a:solidFill>
              </a:rPr>
              <a:t>création</a:t>
            </a:r>
            <a:r>
              <a:rPr lang="en-US" sz="8000" dirty="0" smtClean="0">
                <a:solidFill>
                  <a:schemeClr val="bg2">
                    <a:lumMod val="50000"/>
                  </a:schemeClr>
                </a:solidFill>
              </a:rPr>
              <a:t> </a:t>
            </a:r>
            <a:r>
              <a:rPr lang="en-US" sz="8000" dirty="0" err="1" smtClean="0">
                <a:solidFill>
                  <a:schemeClr val="bg2">
                    <a:lumMod val="50000"/>
                  </a:schemeClr>
                </a:solidFill>
              </a:rPr>
              <a:t>inaugurée</a:t>
            </a:r>
            <a:r>
              <a:rPr lang="en-US" sz="8000" dirty="0" smtClean="0">
                <a:solidFill>
                  <a:schemeClr val="bg2">
                    <a:lumMod val="50000"/>
                  </a:schemeClr>
                </a:solidFill>
              </a:rPr>
              <a:t> le </a:t>
            </a:r>
            <a:r>
              <a:rPr lang="en-US" sz="8000" dirty="0" err="1" smtClean="0">
                <a:solidFill>
                  <a:schemeClr val="bg2">
                    <a:lumMod val="50000"/>
                  </a:schemeClr>
                </a:solidFill>
              </a:rPr>
              <a:t>huitième</a:t>
            </a:r>
            <a:r>
              <a:rPr lang="en-US" sz="8000" dirty="0" smtClean="0">
                <a:solidFill>
                  <a:schemeClr val="bg2">
                    <a:lumMod val="50000"/>
                  </a:schemeClr>
                </a:solidFill>
              </a:rPr>
              <a:t> jour.</a:t>
            </a:r>
            <a:endParaRPr lang="ru-RU" sz="8000" dirty="0" smtClean="0">
              <a:solidFill>
                <a:schemeClr val="bg2">
                  <a:lumMod val="50000"/>
                </a:schemeClr>
              </a:solidFill>
            </a:endParaRPr>
          </a:p>
          <a:p>
            <a:endParaRPr lang="ru-RU" dirty="0"/>
          </a:p>
        </p:txBody>
      </p:sp>
    </p:spTree>
    <p:extLst>
      <p:ext uri="{BB962C8B-B14F-4D97-AF65-F5344CB8AC3E}">
        <p14:creationId xmlns:p14="http://schemas.microsoft.com/office/powerpoint/2010/main" val="1895294284"/>
      </p:ext>
    </p:extLst>
  </p:cSld>
  <p:clrMapOvr>
    <a:masterClrMapping/>
  </p:clrMapOvr>
  <p:transition spd="slow">
    <p:strip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31843-oua-paste"/>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52606"/>
            <a:ext cx="9144000" cy="6910606"/>
          </a:xfrm>
          <a:prstGeom prst="rect">
            <a:avLst/>
          </a:prstGeom>
          <a:noFill/>
          <a:ln>
            <a:noFill/>
          </a:ln>
          <a:effectLst/>
        </p:spPr>
      </p:pic>
      <p:sp>
        <p:nvSpPr>
          <p:cNvPr id="3" name="Rectangle 2"/>
          <p:cNvSpPr/>
          <p:nvPr/>
        </p:nvSpPr>
        <p:spPr>
          <a:xfrm>
            <a:off x="914400" y="304800"/>
            <a:ext cx="6019800" cy="5847755"/>
          </a:xfrm>
          <a:prstGeom prst="rect">
            <a:avLst/>
          </a:prstGeom>
        </p:spPr>
        <p:txBody>
          <a:bodyPr wrap="square">
            <a:spAutoFit/>
          </a:bodyPr>
          <a:lstStyle/>
          <a:p>
            <a:pPr lvl="0"/>
            <a:endParaRPr lang="fr-FR" sz="3400" dirty="0" smtClean="0">
              <a:solidFill>
                <a:prstClr val="black"/>
              </a:solidFill>
            </a:endParaRPr>
          </a:p>
          <a:p>
            <a:pPr lvl="0"/>
            <a:r>
              <a:rPr lang="fr-FR" sz="3400" dirty="0" smtClean="0">
                <a:solidFill>
                  <a:schemeClr val="bg1"/>
                </a:solidFill>
              </a:rPr>
              <a:t>La </a:t>
            </a:r>
            <a:r>
              <a:rPr lang="fr-FR" sz="3400" dirty="0">
                <a:solidFill>
                  <a:schemeClr val="bg1"/>
                </a:solidFill>
              </a:rPr>
              <a:t>tradition d’offrir des </a:t>
            </a:r>
            <a:r>
              <a:rPr lang="fr-FR" sz="3400" dirty="0" err="1">
                <a:solidFill>
                  <a:schemeClr val="bg1"/>
                </a:solidFill>
              </a:rPr>
              <a:t>oeufs</a:t>
            </a:r>
            <a:r>
              <a:rPr lang="fr-FR" sz="3400" dirty="0">
                <a:solidFill>
                  <a:schemeClr val="bg1"/>
                </a:solidFill>
              </a:rPr>
              <a:t> décorés, teints ou travaillés est bien antérieure au christianisme.</a:t>
            </a:r>
          </a:p>
          <a:p>
            <a:pPr lvl="0"/>
            <a:endParaRPr lang="fr-FR" sz="3400" dirty="0">
              <a:solidFill>
                <a:schemeClr val="bg1"/>
              </a:solidFill>
            </a:endParaRPr>
          </a:p>
          <a:p>
            <a:pPr lvl="0"/>
            <a:r>
              <a:rPr lang="fr-FR" sz="3400" dirty="0">
                <a:solidFill>
                  <a:schemeClr val="bg1"/>
                </a:solidFill>
              </a:rPr>
              <a:t>L’</a:t>
            </a:r>
            <a:r>
              <a:rPr lang="fr-FR" sz="3400" dirty="0" err="1">
                <a:solidFill>
                  <a:schemeClr val="bg1"/>
                </a:solidFill>
              </a:rPr>
              <a:t>oeuf</a:t>
            </a:r>
            <a:r>
              <a:rPr lang="fr-FR" sz="3400" dirty="0">
                <a:solidFill>
                  <a:schemeClr val="bg1"/>
                </a:solidFill>
              </a:rPr>
              <a:t> est sans doute le plus vieux et le plus universel </a:t>
            </a:r>
            <a:r>
              <a:rPr lang="fr-FR" sz="3400" dirty="0" err="1">
                <a:solidFill>
                  <a:schemeClr val="bg1"/>
                </a:solidFill>
              </a:rPr>
              <a:t>symbôle</a:t>
            </a:r>
            <a:r>
              <a:rPr lang="fr-FR" sz="3400" dirty="0">
                <a:solidFill>
                  <a:schemeClr val="bg1"/>
                </a:solidFill>
              </a:rPr>
              <a:t> de vie et de renaissance notamment et de multiples rituels lui ont été associés depuis la nuit des temps.</a:t>
            </a:r>
            <a:endParaRPr lang="en-US" sz="3400" dirty="0">
              <a:solidFill>
                <a:schemeClr val="bg1"/>
              </a:solidFill>
            </a:endParaRPr>
          </a:p>
        </p:txBody>
      </p:sp>
    </p:spTree>
    <p:extLst>
      <p:ext uri="{BB962C8B-B14F-4D97-AF65-F5344CB8AC3E}">
        <p14:creationId xmlns:p14="http://schemas.microsoft.com/office/powerpoint/2010/main" val="261944750"/>
      </p:ext>
    </p:extLst>
  </p:cSld>
  <p:clrMapOvr>
    <a:masterClrMapping/>
  </p:clrMapOvr>
  <p:transition spd="slow">
    <p:strips/>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astele-1"/>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13063"/>
            <a:ext cx="9144000" cy="6932023"/>
          </a:xfrm>
          <a:prstGeom prst="rect">
            <a:avLst/>
          </a:prstGeom>
          <a:noFill/>
          <a:ln>
            <a:noFill/>
          </a:ln>
        </p:spPr>
      </p:pic>
      <p:sp>
        <p:nvSpPr>
          <p:cNvPr id="3" name="Rectangle 2"/>
          <p:cNvSpPr/>
          <p:nvPr/>
        </p:nvSpPr>
        <p:spPr>
          <a:xfrm>
            <a:off x="762000" y="990600"/>
            <a:ext cx="4572000" cy="5693866"/>
          </a:xfrm>
          <a:prstGeom prst="rect">
            <a:avLst/>
          </a:prstGeom>
        </p:spPr>
        <p:txBody>
          <a:bodyPr>
            <a:spAutoFit/>
          </a:bodyPr>
          <a:lstStyle/>
          <a:p>
            <a:pPr marL="342900" marR="0" lvl="0" indent="-274320" defTabSz="914400" eaLnBrk="1" fontAlgn="auto" latinLnBrk="0" hangingPunct="1">
              <a:lnSpc>
                <a:spcPct val="100000"/>
              </a:lnSpc>
              <a:spcBef>
                <a:spcPct val="20000"/>
              </a:spcBef>
              <a:spcAft>
                <a:spcPts val="0"/>
              </a:spcAft>
              <a:buClr>
                <a:srgbClr val="94C600"/>
              </a:buClr>
              <a:buSzPct val="76000"/>
              <a:buFont typeface="Wingdings 2" pitchFamily="18" charset="2"/>
              <a:buChar char=""/>
              <a:tabLst/>
              <a:defRPr/>
            </a:pPr>
            <a:r>
              <a:rPr kumimoji="0" lang="en-US" sz="2800" b="0" i="0" u="none" strike="noStrike" kern="0" cap="none" spc="0" normalizeH="0" baseline="0" noProof="0" dirty="0" smtClean="0">
                <a:ln>
                  <a:noFill/>
                </a:ln>
                <a:solidFill>
                  <a:srgbClr val="CAF278">
                    <a:lumMod val="20000"/>
                    <a:lumOff val="80000"/>
                  </a:srgbClr>
                </a:solidFill>
                <a:effectLst/>
                <a:uLnTx/>
                <a:uFillTx/>
              </a:rPr>
              <a:t>En France le </a:t>
            </a:r>
            <a:r>
              <a:rPr kumimoji="0" lang="en-US" sz="2800" b="0" i="0" u="none" strike="noStrike" kern="0" cap="none" spc="0" normalizeH="0" baseline="0" noProof="0" dirty="0" err="1" smtClean="0">
                <a:ln>
                  <a:noFill/>
                </a:ln>
                <a:solidFill>
                  <a:srgbClr val="CAF278">
                    <a:lumMod val="20000"/>
                    <a:lumOff val="80000"/>
                  </a:srgbClr>
                </a:solidFill>
                <a:effectLst/>
                <a:uLnTx/>
                <a:uFillTx/>
              </a:rPr>
              <a:t>lundi</a:t>
            </a:r>
            <a:r>
              <a:rPr kumimoji="0" lang="en-US" sz="2800" b="0" i="0" u="none" strike="noStrike" kern="0" cap="none" spc="0" normalizeH="0" baseline="0" noProof="0" dirty="0" smtClean="0">
                <a:ln>
                  <a:noFill/>
                </a:ln>
                <a:solidFill>
                  <a:srgbClr val="CAF278">
                    <a:lumMod val="20000"/>
                    <a:lumOff val="80000"/>
                  </a:srgbClr>
                </a:solidFill>
                <a:effectLst/>
                <a:uLnTx/>
                <a:uFillTx/>
              </a:rPr>
              <a:t> de </a:t>
            </a:r>
            <a:r>
              <a:rPr kumimoji="0" lang="en-US" sz="2800" b="0" i="0" u="none" strike="noStrike" kern="0" cap="none" spc="0" normalizeH="0" baseline="0" noProof="0" dirty="0" err="1" smtClean="0">
                <a:ln>
                  <a:noFill/>
                </a:ln>
                <a:solidFill>
                  <a:srgbClr val="CAF278">
                    <a:lumMod val="20000"/>
                    <a:lumOff val="80000"/>
                  </a:srgbClr>
                </a:solidFill>
                <a:effectLst/>
                <a:uLnTx/>
                <a:uFillTx/>
              </a:rPr>
              <a:t>Pâques</a:t>
            </a:r>
            <a:r>
              <a:rPr kumimoji="0" lang="en-US" sz="2800" b="0" i="0" u="none" strike="noStrike" kern="0" cap="none" spc="0" normalizeH="0" baseline="0" noProof="0" dirty="0" smtClean="0">
                <a:ln>
                  <a:noFill/>
                </a:ln>
                <a:solidFill>
                  <a:srgbClr val="CAF278">
                    <a:lumMod val="20000"/>
                    <a:lumOff val="80000"/>
                  </a:srgbClr>
                </a:solidFill>
                <a:effectLst/>
                <a:uLnTx/>
                <a:uFillTx/>
              </a:rPr>
              <a:t> </a:t>
            </a:r>
            <a:r>
              <a:rPr kumimoji="0" lang="en-US" sz="2800" b="0" i="0" u="none" strike="noStrike" kern="0" cap="none" spc="0" normalizeH="0" baseline="0" noProof="0" dirty="0" err="1" smtClean="0">
                <a:ln>
                  <a:noFill/>
                </a:ln>
                <a:solidFill>
                  <a:srgbClr val="CAF278">
                    <a:lumMod val="20000"/>
                    <a:lumOff val="80000"/>
                  </a:srgbClr>
                </a:solidFill>
                <a:effectLst/>
                <a:uLnTx/>
                <a:uFillTx/>
              </a:rPr>
              <a:t>s’accompagne</a:t>
            </a:r>
            <a:r>
              <a:rPr kumimoji="0" lang="en-US" sz="2800" b="0" i="0" u="none" strike="noStrike" kern="0" cap="none" spc="0" normalizeH="0" baseline="0" noProof="0" dirty="0" smtClean="0">
                <a:ln>
                  <a:noFill/>
                </a:ln>
                <a:solidFill>
                  <a:srgbClr val="CAF278">
                    <a:lumMod val="20000"/>
                    <a:lumOff val="80000"/>
                  </a:srgbClr>
                </a:solidFill>
                <a:effectLst/>
                <a:uLnTx/>
                <a:uFillTx/>
              </a:rPr>
              <a:t> </a:t>
            </a:r>
            <a:r>
              <a:rPr kumimoji="0" lang="en-US" sz="2800" b="0" i="0" u="none" strike="noStrike" kern="0" cap="none" spc="0" normalizeH="0" baseline="0" noProof="0" dirty="0" err="1" smtClean="0">
                <a:ln>
                  <a:noFill/>
                </a:ln>
                <a:solidFill>
                  <a:srgbClr val="CAF278">
                    <a:lumMod val="20000"/>
                    <a:lumOff val="80000"/>
                  </a:srgbClr>
                </a:solidFill>
                <a:effectLst/>
                <a:uLnTx/>
                <a:uFillTx/>
              </a:rPr>
              <a:t>d’une</a:t>
            </a:r>
            <a:r>
              <a:rPr kumimoji="0" lang="en-US" sz="2800" b="0" i="0" u="none" strike="noStrike" kern="0" cap="none" spc="0" normalizeH="0" baseline="0" noProof="0" dirty="0" smtClean="0">
                <a:ln>
                  <a:noFill/>
                </a:ln>
                <a:solidFill>
                  <a:srgbClr val="CAF278">
                    <a:lumMod val="20000"/>
                    <a:lumOff val="80000"/>
                  </a:srgbClr>
                </a:solidFill>
                <a:effectLst/>
                <a:uLnTx/>
                <a:uFillTx/>
              </a:rPr>
              <a:t> </a:t>
            </a:r>
            <a:r>
              <a:rPr kumimoji="0" lang="en-US" sz="2800" b="0" i="0" u="none" strike="noStrike" kern="0" cap="none" spc="0" normalizeH="0" baseline="0" noProof="0" dirty="0" err="1" smtClean="0">
                <a:ln>
                  <a:noFill/>
                </a:ln>
                <a:solidFill>
                  <a:srgbClr val="CAF278">
                    <a:lumMod val="20000"/>
                    <a:lumOff val="80000"/>
                  </a:srgbClr>
                </a:solidFill>
                <a:effectLst/>
                <a:uLnTx/>
                <a:uFillTx/>
              </a:rPr>
              <a:t>autre</a:t>
            </a:r>
            <a:r>
              <a:rPr kumimoji="0" lang="en-US" sz="2800" b="0" i="0" u="none" strike="noStrike" kern="0" cap="none" spc="0" normalizeH="0" baseline="0" noProof="0" dirty="0" smtClean="0">
                <a:ln>
                  <a:noFill/>
                </a:ln>
                <a:solidFill>
                  <a:srgbClr val="CAF278">
                    <a:lumMod val="20000"/>
                    <a:lumOff val="80000"/>
                  </a:srgbClr>
                </a:solidFill>
                <a:effectLst/>
                <a:uLnTx/>
                <a:uFillTx/>
              </a:rPr>
              <a:t> jour </a:t>
            </a:r>
            <a:r>
              <a:rPr kumimoji="0" lang="en-US" sz="2800" b="0" i="0" u="none" strike="noStrike" kern="0" cap="none" spc="0" normalizeH="0" baseline="0" noProof="0" dirty="0" err="1" smtClean="0">
                <a:ln>
                  <a:noFill/>
                </a:ln>
                <a:solidFill>
                  <a:srgbClr val="CAF278">
                    <a:lumMod val="20000"/>
                    <a:lumOff val="80000"/>
                  </a:srgbClr>
                </a:solidFill>
                <a:effectLst/>
                <a:uLnTx/>
                <a:uFillTx/>
              </a:rPr>
              <a:t>férié</a:t>
            </a:r>
            <a:r>
              <a:rPr kumimoji="0" lang="en-US" sz="2800" b="0" i="0" u="none" strike="noStrike" kern="0" cap="none" spc="0" normalizeH="0" baseline="0" noProof="0" dirty="0" smtClean="0">
                <a:ln>
                  <a:noFill/>
                </a:ln>
                <a:solidFill>
                  <a:srgbClr val="CAF278">
                    <a:lumMod val="20000"/>
                    <a:lumOff val="80000"/>
                  </a:srgbClr>
                </a:solidFill>
                <a:effectLst/>
                <a:uLnTx/>
                <a:uFillTx/>
              </a:rPr>
              <a:t>: “</a:t>
            </a:r>
            <a:r>
              <a:rPr kumimoji="0" lang="en-US" sz="2800" b="0" i="0" u="none" strike="noStrike" kern="0" cap="none" spc="0" normalizeH="0" baseline="0" noProof="0" dirty="0" err="1" smtClean="0">
                <a:ln>
                  <a:noFill/>
                </a:ln>
                <a:solidFill>
                  <a:srgbClr val="CAF278">
                    <a:lumMod val="20000"/>
                    <a:lumOff val="80000"/>
                  </a:srgbClr>
                </a:solidFill>
                <a:effectLst/>
                <a:uLnTx/>
                <a:uFillTx/>
              </a:rPr>
              <a:t>Karfreitag</a:t>
            </a:r>
            <a:r>
              <a:rPr kumimoji="0" lang="en-US" sz="2800" b="0" i="0" u="none" strike="noStrike" kern="0" cap="none" spc="0" normalizeH="0" baseline="0" noProof="0" dirty="0" smtClean="0">
                <a:ln>
                  <a:noFill/>
                </a:ln>
                <a:solidFill>
                  <a:srgbClr val="CAF278">
                    <a:lumMod val="20000"/>
                    <a:lumOff val="80000"/>
                  </a:srgbClr>
                </a:solidFill>
                <a:effectLst/>
                <a:uLnTx/>
                <a:uFillTx/>
              </a:rPr>
              <a:t>”, </a:t>
            </a:r>
            <a:r>
              <a:rPr kumimoji="0" lang="en-US" sz="2800" b="0" i="0" u="none" strike="noStrike" kern="0" cap="none" spc="0" normalizeH="0" baseline="0" noProof="0" dirty="0" err="1" smtClean="0">
                <a:ln>
                  <a:noFill/>
                </a:ln>
                <a:solidFill>
                  <a:srgbClr val="CAF278">
                    <a:lumMod val="20000"/>
                    <a:lumOff val="80000"/>
                  </a:srgbClr>
                </a:solidFill>
                <a:effectLst/>
                <a:uLnTx/>
                <a:uFillTx/>
              </a:rPr>
              <a:t>soit</a:t>
            </a:r>
            <a:r>
              <a:rPr kumimoji="0" lang="en-US" sz="2800" b="0" i="0" u="none" strike="noStrike" kern="0" cap="none" spc="0" normalizeH="0" baseline="0" noProof="0" dirty="0" smtClean="0">
                <a:ln>
                  <a:noFill/>
                </a:ln>
                <a:solidFill>
                  <a:srgbClr val="CAF278">
                    <a:lumMod val="20000"/>
                    <a:lumOff val="80000"/>
                  </a:srgbClr>
                </a:solidFill>
                <a:effectLst/>
                <a:uLnTx/>
                <a:uFillTx/>
              </a:rPr>
              <a:t> le </a:t>
            </a:r>
            <a:r>
              <a:rPr kumimoji="0" lang="en-US" sz="2800" b="0" i="0" u="none" strike="noStrike" kern="0" cap="none" spc="0" normalizeH="0" baseline="0" noProof="0" dirty="0" err="1" smtClean="0">
                <a:ln>
                  <a:noFill/>
                </a:ln>
                <a:solidFill>
                  <a:srgbClr val="CAF278">
                    <a:lumMod val="20000"/>
                    <a:lumOff val="80000"/>
                  </a:srgbClr>
                </a:solidFill>
                <a:effectLst/>
                <a:uLnTx/>
                <a:uFillTx/>
              </a:rPr>
              <a:t>Vendredi</a:t>
            </a:r>
            <a:r>
              <a:rPr kumimoji="0" lang="en-US" sz="2800" b="0" i="0" u="none" strike="noStrike" kern="0" cap="none" spc="0" normalizeH="0" baseline="0" noProof="0" dirty="0" smtClean="0">
                <a:ln>
                  <a:noFill/>
                </a:ln>
                <a:solidFill>
                  <a:srgbClr val="CAF278">
                    <a:lumMod val="20000"/>
                    <a:lumOff val="80000"/>
                  </a:srgbClr>
                </a:solidFill>
                <a:effectLst/>
                <a:uLnTx/>
                <a:uFillTx/>
              </a:rPr>
              <a:t> saint. Les </a:t>
            </a:r>
            <a:r>
              <a:rPr kumimoji="0" lang="en-US" sz="2800" b="0" i="0" u="none" strike="noStrike" kern="0" cap="none" spc="0" normalizeH="0" baseline="0" noProof="0" dirty="0" err="1" smtClean="0">
                <a:ln>
                  <a:noFill/>
                </a:ln>
                <a:solidFill>
                  <a:srgbClr val="CAF278">
                    <a:lumMod val="20000"/>
                    <a:lumOff val="80000"/>
                  </a:srgbClr>
                </a:solidFill>
                <a:effectLst/>
                <a:uLnTx/>
                <a:uFillTx/>
              </a:rPr>
              <a:t>Pâques</a:t>
            </a:r>
            <a:r>
              <a:rPr kumimoji="0" lang="en-US" sz="2800" b="0" i="0" u="none" strike="noStrike" kern="0" cap="none" spc="0" normalizeH="0" baseline="0" noProof="0" dirty="0" smtClean="0">
                <a:ln>
                  <a:noFill/>
                </a:ln>
                <a:solidFill>
                  <a:srgbClr val="CAF278">
                    <a:lumMod val="20000"/>
                    <a:lumOff val="80000"/>
                  </a:srgbClr>
                </a:solidFill>
                <a:effectLst/>
                <a:uLnTx/>
                <a:uFillTx/>
              </a:rPr>
              <a:t> </a:t>
            </a:r>
            <a:r>
              <a:rPr kumimoji="0" lang="en-US" sz="2800" b="0" i="0" u="none" strike="noStrike" kern="0" cap="none" spc="0" normalizeH="0" baseline="0" noProof="0" dirty="0" err="1" smtClean="0">
                <a:ln>
                  <a:noFill/>
                </a:ln>
                <a:solidFill>
                  <a:srgbClr val="CAF278">
                    <a:lumMod val="20000"/>
                    <a:lumOff val="80000"/>
                  </a:srgbClr>
                </a:solidFill>
                <a:effectLst/>
                <a:uLnTx/>
                <a:uFillTx/>
              </a:rPr>
              <a:t>sont</a:t>
            </a:r>
            <a:r>
              <a:rPr kumimoji="0" lang="en-US" sz="2800" b="0" i="0" u="none" strike="noStrike" kern="0" cap="none" spc="0" normalizeH="0" baseline="0" noProof="0" dirty="0" smtClean="0">
                <a:ln>
                  <a:noFill/>
                </a:ln>
                <a:solidFill>
                  <a:srgbClr val="CAF278">
                    <a:lumMod val="20000"/>
                    <a:lumOff val="80000"/>
                  </a:srgbClr>
                </a:solidFill>
                <a:effectLst/>
                <a:uLnTx/>
                <a:uFillTx/>
              </a:rPr>
              <a:t> </a:t>
            </a:r>
            <a:r>
              <a:rPr kumimoji="0" lang="en-US" sz="2800" b="0" i="0" u="none" strike="noStrike" kern="0" cap="none" spc="0" normalizeH="0" baseline="0" noProof="0" dirty="0" err="1" smtClean="0">
                <a:ln>
                  <a:noFill/>
                </a:ln>
                <a:solidFill>
                  <a:srgbClr val="CAF278">
                    <a:lumMod val="20000"/>
                    <a:lumOff val="80000"/>
                  </a:srgbClr>
                </a:solidFill>
                <a:effectLst/>
                <a:uLnTx/>
                <a:uFillTx/>
              </a:rPr>
              <a:t>considérées</a:t>
            </a:r>
            <a:r>
              <a:rPr kumimoji="0" lang="en-US" sz="2800" b="0" i="0" u="none" strike="noStrike" kern="0" cap="none" spc="0" normalizeH="0" baseline="0" noProof="0" dirty="0" smtClean="0">
                <a:ln>
                  <a:noFill/>
                </a:ln>
                <a:solidFill>
                  <a:srgbClr val="CAF278">
                    <a:lumMod val="20000"/>
                    <a:lumOff val="80000"/>
                  </a:srgbClr>
                </a:solidFill>
                <a:effectLst/>
                <a:uLnTx/>
                <a:uFillTx/>
              </a:rPr>
              <a:t> </a:t>
            </a:r>
            <a:r>
              <a:rPr kumimoji="0" lang="en-US" sz="2800" b="0" i="0" u="none" strike="noStrike" kern="0" cap="none" spc="0" normalizeH="0" baseline="0" noProof="0" dirty="0" err="1" smtClean="0">
                <a:ln>
                  <a:noFill/>
                </a:ln>
                <a:solidFill>
                  <a:srgbClr val="CAF278">
                    <a:lumMod val="20000"/>
                    <a:lumOff val="80000"/>
                  </a:srgbClr>
                </a:solidFill>
                <a:effectLst/>
                <a:uLnTx/>
                <a:uFillTx/>
              </a:rPr>
              <a:t>comme</a:t>
            </a:r>
            <a:r>
              <a:rPr kumimoji="0" lang="en-US" sz="2800" b="0" i="0" u="none" strike="noStrike" kern="0" cap="none" spc="0" normalizeH="0" baseline="0" noProof="0" dirty="0" smtClean="0">
                <a:ln>
                  <a:noFill/>
                </a:ln>
                <a:solidFill>
                  <a:srgbClr val="CAF278">
                    <a:lumMod val="20000"/>
                    <a:lumOff val="80000"/>
                  </a:srgbClr>
                </a:solidFill>
                <a:effectLst/>
                <a:uLnTx/>
                <a:uFillTx/>
              </a:rPr>
              <a:t> </a:t>
            </a:r>
            <a:r>
              <a:rPr kumimoji="0" lang="en-US" sz="2800" b="0" i="0" u="none" strike="noStrike" kern="0" cap="none" spc="0" normalizeH="0" baseline="0" noProof="0" dirty="0" err="1" smtClean="0">
                <a:ln>
                  <a:noFill/>
                </a:ln>
                <a:solidFill>
                  <a:srgbClr val="CAF278">
                    <a:lumMod val="20000"/>
                    <a:lumOff val="80000"/>
                  </a:srgbClr>
                </a:solidFill>
                <a:effectLst/>
                <a:uLnTx/>
                <a:uFillTx/>
              </a:rPr>
              <a:t>une</a:t>
            </a:r>
            <a:r>
              <a:rPr kumimoji="0" lang="en-US" sz="2800" b="0" i="0" u="none" strike="noStrike" kern="0" cap="none" spc="0" normalizeH="0" baseline="0" noProof="0" dirty="0" smtClean="0">
                <a:ln>
                  <a:noFill/>
                </a:ln>
                <a:solidFill>
                  <a:srgbClr val="CAF278">
                    <a:lumMod val="20000"/>
                    <a:lumOff val="80000"/>
                  </a:srgbClr>
                </a:solidFill>
                <a:effectLst/>
                <a:uLnTx/>
                <a:uFillTx/>
              </a:rPr>
              <a:t> </a:t>
            </a:r>
            <a:r>
              <a:rPr kumimoji="0" lang="en-US" sz="2800" b="0" i="0" u="none" strike="noStrike" kern="0" cap="none" spc="0" normalizeH="0" baseline="0" noProof="0" dirty="0" err="1" smtClean="0">
                <a:ln>
                  <a:noFill/>
                </a:ln>
                <a:solidFill>
                  <a:srgbClr val="CAF278">
                    <a:lumMod val="20000"/>
                    <a:lumOff val="80000"/>
                  </a:srgbClr>
                </a:solidFill>
                <a:effectLst/>
                <a:uLnTx/>
                <a:uFillTx/>
              </a:rPr>
              <a:t>sorti</a:t>
            </a:r>
            <a:r>
              <a:rPr kumimoji="0" lang="en-US" sz="2800" b="0" i="0" u="none" strike="noStrike" kern="0" cap="none" spc="0" normalizeH="0" baseline="0" noProof="0" dirty="0" smtClean="0">
                <a:ln>
                  <a:noFill/>
                </a:ln>
                <a:solidFill>
                  <a:srgbClr val="CAF278">
                    <a:lumMod val="20000"/>
                    <a:lumOff val="80000"/>
                  </a:srgbClr>
                </a:solidFill>
                <a:effectLst/>
                <a:uLnTx/>
                <a:uFillTx/>
              </a:rPr>
              <a:t> de </a:t>
            </a:r>
            <a:r>
              <a:rPr kumimoji="0" lang="en-US" sz="2800" b="0" i="0" u="none" strike="noStrike" kern="0" cap="none" spc="0" normalizeH="0" baseline="0" noProof="0" dirty="0" err="1" smtClean="0">
                <a:ln>
                  <a:noFill/>
                </a:ln>
                <a:solidFill>
                  <a:srgbClr val="CAF278">
                    <a:lumMod val="20000"/>
                    <a:lumOff val="80000"/>
                  </a:srgbClr>
                </a:solidFill>
                <a:effectLst/>
                <a:uLnTx/>
                <a:uFillTx/>
              </a:rPr>
              <a:t>deuxiemè</a:t>
            </a:r>
            <a:r>
              <a:rPr kumimoji="0" lang="en-US" sz="2800" b="0" i="0" u="none" strike="noStrike" kern="0" cap="none" spc="0" normalizeH="0" baseline="0" noProof="0" dirty="0" smtClean="0">
                <a:ln>
                  <a:noFill/>
                </a:ln>
                <a:solidFill>
                  <a:srgbClr val="CAF278">
                    <a:lumMod val="20000"/>
                    <a:lumOff val="80000"/>
                  </a:srgbClr>
                </a:solidFill>
                <a:effectLst/>
                <a:uLnTx/>
                <a:uFillTx/>
              </a:rPr>
              <a:t> Noël et </a:t>
            </a:r>
            <a:r>
              <a:rPr kumimoji="0" lang="en-US" sz="2800" b="0" i="0" u="none" strike="noStrike" kern="0" cap="none" spc="0" normalizeH="0" baseline="0" noProof="0" dirty="0" err="1" smtClean="0">
                <a:ln>
                  <a:noFill/>
                </a:ln>
                <a:solidFill>
                  <a:srgbClr val="CAF278">
                    <a:lumMod val="20000"/>
                    <a:lumOff val="80000"/>
                  </a:srgbClr>
                </a:solidFill>
                <a:effectLst/>
                <a:uLnTx/>
                <a:uFillTx/>
              </a:rPr>
              <a:t>il</a:t>
            </a:r>
            <a:r>
              <a:rPr kumimoji="0" lang="en-US" sz="2800" b="0" i="0" u="none" strike="noStrike" kern="0" cap="none" spc="0" normalizeH="0" baseline="0" noProof="0" dirty="0" smtClean="0">
                <a:ln>
                  <a:noFill/>
                </a:ln>
                <a:solidFill>
                  <a:srgbClr val="CAF278">
                    <a:lumMod val="20000"/>
                    <a:lumOff val="80000"/>
                  </a:srgbClr>
                </a:solidFill>
                <a:effectLst/>
                <a:uLnTx/>
                <a:uFillTx/>
              </a:rPr>
              <a:t> </a:t>
            </a:r>
            <a:r>
              <a:rPr kumimoji="0" lang="en-US" sz="2800" b="0" i="0" u="none" strike="noStrike" kern="0" cap="none" spc="0" normalizeH="0" baseline="0" noProof="0" dirty="0" err="1" smtClean="0">
                <a:ln>
                  <a:noFill/>
                </a:ln>
                <a:solidFill>
                  <a:srgbClr val="CAF278">
                    <a:lumMod val="20000"/>
                    <a:lumOff val="80000"/>
                  </a:srgbClr>
                </a:solidFill>
                <a:effectLst/>
                <a:uLnTx/>
                <a:uFillTx/>
              </a:rPr>
              <a:t>n’est</a:t>
            </a:r>
            <a:r>
              <a:rPr kumimoji="0" lang="en-US" sz="2800" b="0" i="0" u="none" strike="noStrike" kern="0" cap="none" spc="0" normalizeH="0" baseline="0" noProof="0" dirty="0" smtClean="0">
                <a:ln>
                  <a:noFill/>
                </a:ln>
                <a:solidFill>
                  <a:srgbClr val="CAF278">
                    <a:lumMod val="20000"/>
                    <a:lumOff val="80000"/>
                  </a:srgbClr>
                </a:solidFill>
                <a:effectLst/>
                <a:uLnTx/>
                <a:uFillTx/>
              </a:rPr>
              <a:t> pas rare </a:t>
            </a:r>
            <a:r>
              <a:rPr kumimoji="0" lang="en-US" sz="2800" b="0" i="0" u="none" strike="noStrike" kern="0" cap="none" spc="0" normalizeH="0" baseline="0" noProof="0" dirty="0" err="1" smtClean="0">
                <a:ln>
                  <a:noFill/>
                </a:ln>
                <a:solidFill>
                  <a:srgbClr val="CAF278">
                    <a:lumMod val="20000"/>
                    <a:lumOff val="80000"/>
                  </a:srgbClr>
                </a:solidFill>
                <a:effectLst/>
                <a:uLnTx/>
                <a:uFillTx/>
              </a:rPr>
              <a:t>que</a:t>
            </a:r>
            <a:r>
              <a:rPr kumimoji="0" lang="en-US" sz="2800" b="0" i="0" u="none" strike="noStrike" kern="0" cap="none" spc="0" normalizeH="0" baseline="0" noProof="0" dirty="0" smtClean="0">
                <a:ln>
                  <a:noFill/>
                </a:ln>
                <a:solidFill>
                  <a:srgbClr val="CAF278">
                    <a:lumMod val="20000"/>
                    <a:lumOff val="80000"/>
                  </a:srgbClr>
                </a:solidFill>
                <a:effectLst/>
                <a:uLnTx/>
                <a:uFillTx/>
              </a:rPr>
              <a:t> les gens </a:t>
            </a:r>
            <a:r>
              <a:rPr kumimoji="0" lang="en-US" sz="2800" b="0" i="0" u="none" strike="noStrike" kern="0" cap="none" spc="0" normalizeH="0" baseline="0" noProof="0" dirty="0" err="1" smtClean="0">
                <a:ln>
                  <a:noFill/>
                </a:ln>
                <a:solidFill>
                  <a:srgbClr val="CAF278">
                    <a:lumMod val="20000"/>
                    <a:lumOff val="80000"/>
                  </a:srgbClr>
                </a:solidFill>
                <a:effectLst/>
                <a:uLnTx/>
                <a:uFillTx/>
              </a:rPr>
              <a:t>s’offrent</a:t>
            </a:r>
            <a:r>
              <a:rPr kumimoji="0" lang="en-US" sz="2800" b="0" i="0" u="none" strike="noStrike" kern="0" cap="none" spc="0" normalizeH="0" baseline="0" noProof="0" dirty="0" smtClean="0">
                <a:ln>
                  <a:noFill/>
                </a:ln>
                <a:solidFill>
                  <a:srgbClr val="CAF278">
                    <a:lumMod val="20000"/>
                    <a:lumOff val="80000"/>
                  </a:srgbClr>
                </a:solidFill>
                <a:effectLst/>
                <a:uLnTx/>
                <a:uFillTx/>
              </a:rPr>
              <a:t> des </a:t>
            </a:r>
            <a:r>
              <a:rPr kumimoji="0" lang="en-US" sz="2800" b="0" i="0" u="none" strike="noStrike" kern="0" cap="none" spc="0" normalizeH="0" baseline="0" noProof="0" dirty="0" err="1" smtClean="0">
                <a:ln>
                  <a:noFill/>
                </a:ln>
                <a:solidFill>
                  <a:srgbClr val="CAF278">
                    <a:lumMod val="20000"/>
                    <a:lumOff val="80000"/>
                  </a:srgbClr>
                </a:solidFill>
                <a:effectLst/>
                <a:uLnTx/>
                <a:uFillTx/>
              </a:rPr>
              <a:t>cadeaux</a:t>
            </a:r>
            <a:r>
              <a:rPr kumimoji="0" lang="en-US" sz="2800" b="0" i="0" u="none" strike="noStrike" kern="0" cap="none" spc="0" normalizeH="0" baseline="0" noProof="0" dirty="0" smtClean="0">
                <a:ln>
                  <a:noFill/>
                </a:ln>
                <a:solidFill>
                  <a:srgbClr val="CAF278">
                    <a:lumMod val="20000"/>
                    <a:lumOff val="80000"/>
                  </a:srgbClr>
                </a:solidFill>
                <a:effectLst/>
                <a:uLnTx/>
                <a:uFillTx/>
              </a:rPr>
              <a:t> entre </a:t>
            </a:r>
            <a:r>
              <a:rPr kumimoji="0" lang="en-US" sz="2800" b="0" i="0" u="none" strike="noStrike" kern="0" cap="none" spc="0" normalizeH="0" baseline="0" noProof="0" dirty="0" err="1" smtClean="0">
                <a:ln>
                  <a:noFill/>
                </a:ln>
                <a:solidFill>
                  <a:srgbClr val="CAF278">
                    <a:lumMod val="20000"/>
                    <a:lumOff val="80000"/>
                  </a:srgbClr>
                </a:solidFill>
                <a:effectLst/>
                <a:uLnTx/>
                <a:uFillTx/>
              </a:rPr>
              <a:t>eux</a:t>
            </a:r>
            <a:r>
              <a:rPr kumimoji="0" lang="en-US" sz="2800" b="0" i="0" u="none" strike="noStrike" kern="0" cap="none" spc="0" normalizeH="0" baseline="0" noProof="0" dirty="0" smtClean="0">
                <a:ln>
                  <a:noFill/>
                </a:ln>
                <a:solidFill>
                  <a:srgbClr val="CAF278">
                    <a:lumMod val="20000"/>
                    <a:lumOff val="80000"/>
                  </a:srgbClr>
                </a:solidFill>
                <a:effectLst/>
                <a:uLnTx/>
                <a:uFillTx/>
              </a:rPr>
              <a:t> à </a:t>
            </a:r>
            <a:r>
              <a:rPr kumimoji="0" lang="en-US" sz="2800" b="0" i="0" u="none" strike="noStrike" kern="0" cap="none" spc="0" normalizeH="0" baseline="0" noProof="0" dirty="0" err="1" smtClean="0">
                <a:ln>
                  <a:noFill/>
                </a:ln>
                <a:solidFill>
                  <a:srgbClr val="CAF278">
                    <a:lumMod val="20000"/>
                    <a:lumOff val="80000"/>
                  </a:srgbClr>
                </a:solidFill>
                <a:effectLst/>
                <a:uLnTx/>
                <a:uFillTx/>
              </a:rPr>
              <a:t>cette</a:t>
            </a:r>
            <a:r>
              <a:rPr kumimoji="0" lang="en-US" sz="2800" b="0" i="0" u="none" strike="noStrike" kern="0" cap="none" spc="0" normalizeH="0" baseline="0" noProof="0" dirty="0" smtClean="0">
                <a:ln>
                  <a:noFill/>
                </a:ln>
                <a:solidFill>
                  <a:srgbClr val="CAF278">
                    <a:lumMod val="20000"/>
                    <a:lumOff val="80000"/>
                  </a:srgbClr>
                </a:solidFill>
                <a:effectLst/>
                <a:uLnTx/>
                <a:uFillTx/>
              </a:rPr>
              <a:t> occasion.</a:t>
            </a:r>
            <a:endParaRPr kumimoji="0" lang="ru-RU" sz="2800" b="0" i="0" u="none" strike="noStrike" kern="0" cap="none" spc="0" normalizeH="0" baseline="0" noProof="0" dirty="0">
              <a:ln>
                <a:noFill/>
              </a:ln>
              <a:solidFill>
                <a:srgbClr val="CAF278">
                  <a:lumMod val="20000"/>
                  <a:lumOff val="80000"/>
                </a:srgbClr>
              </a:solidFill>
              <a:effectLst/>
              <a:uLnTx/>
              <a:uFillTx/>
            </a:endParaRPr>
          </a:p>
        </p:txBody>
      </p:sp>
      <p:sp>
        <p:nvSpPr>
          <p:cNvPr id="4" name="Rectangle 3"/>
          <p:cNvSpPr/>
          <p:nvPr/>
        </p:nvSpPr>
        <p:spPr>
          <a:xfrm>
            <a:off x="3418091" y="301062"/>
            <a:ext cx="1915909" cy="707886"/>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smtClean="0">
                <a:ln>
                  <a:noFill/>
                </a:ln>
                <a:solidFill>
                  <a:srgbClr val="CAF278">
                    <a:lumMod val="50000"/>
                  </a:srgbClr>
                </a:solidFill>
                <a:effectLst/>
                <a:uLnTx/>
                <a:uFillTx/>
                <a:ea typeface="+mj-ea"/>
                <a:cs typeface="+mj-cs"/>
              </a:rPr>
              <a:t>France</a:t>
            </a:r>
            <a:endParaRPr kumimoji="0" lang="en-US" sz="18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3045960426"/>
      </p:ext>
    </p:extLst>
  </p:cSld>
  <p:clrMapOvr>
    <a:masterClrMapping/>
  </p:clrMapOvr>
  <p:transition spd="slow">
    <p:strip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188"/>
            <a:ext cx="9144000" cy="6858000"/>
          </a:xfrm>
          <a:prstGeom prst="rect">
            <a:avLst/>
          </a:prstGeom>
        </p:spPr>
      </p:pic>
      <p:sp>
        <p:nvSpPr>
          <p:cNvPr id="6" name="Rectangle 5"/>
          <p:cNvSpPr/>
          <p:nvPr/>
        </p:nvSpPr>
        <p:spPr>
          <a:xfrm>
            <a:off x="685800" y="612844"/>
            <a:ext cx="7010400" cy="5293757"/>
          </a:xfrm>
          <a:prstGeom prst="rect">
            <a:avLst/>
          </a:prstGeom>
        </p:spPr>
        <p:txBody>
          <a:bodyPr wrap="square">
            <a:spAutoFit/>
          </a:bodyPr>
          <a:lstStyle/>
          <a:p>
            <a:r>
              <a:rPr lang="fr-FR" sz="2600" dirty="0"/>
              <a:t>En </a:t>
            </a:r>
            <a:r>
              <a:rPr lang="fr-FR" sz="2600" b="1" dirty="0"/>
              <a:t>France</a:t>
            </a:r>
            <a:r>
              <a:rPr lang="fr-FR" sz="2600" dirty="0"/>
              <a:t> la </a:t>
            </a:r>
            <a:r>
              <a:rPr lang="fr-FR" sz="2600" b="1" dirty="0"/>
              <a:t>tradition</a:t>
            </a:r>
            <a:r>
              <a:rPr lang="fr-FR" sz="2600" dirty="0"/>
              <a:t> veut que les cloches sonnent chaque jour de l'année pour inviter les fidèles à assister à la messe. </a:t>
            </a:r>
          </a:p>
          <a:p>
            <a:r>
              <a:rPr lang="fr-FR" sz="2600" dirty="0"/>
              <a:t>Sauf au moment de </a:t>
            </a:r>
            <a:r>
              <a:rPr lang="fr-FR" sz="2600" dirty="0">
                <a:hlinkClick r:id="rId3"/>
              </a:rPr>
              <a:t>Pâques</a:t>
            </a:r>
            <a:r>
              <a:rPr lang="fr-FR" sz="2600" dirty="0"/>
              <a:t>, où elles sont silencieuses du </a:t>
            </a:r>
            <a:r>
              <a:rPr lang="fr-FR" sz="2600" dirty="0">
                <a:hlinkClick r:id="rId4"/>
              </a:rPr>
              <a:t>Jeudi au Samedi saint. </a:t>
            </a:r>
            <a:r>
              <a:rPr lang="fr-FR" sz="2600" dirty="0"/>
              <a:t> Elles en profitent pour partir à Rome se faire bénir et elles rapportent des </a:t>
            </a:r>
            <a:r>
              <a:rPr lang="fr-FR" sz="2600" dirty="0" err="1"/>
              <a:t>oeufs</a:t>
            </a:r>
            <a:r>
              <a:rPr lang="fr-FR" sz="2600" dirty="0"/>
              <a:t> de toutes sortes aux enfants sages !</a:t>
            </a:r>
          </a:p>
          <a:p>
            <a:r>
              <a:rPr lang="fr-FR" sz="2600" dirty="0"/>
              <a:t>En traversant la </a:t>
            </a:r>
            <a:r>
              <a:rPr lang="fr-FR" sz="2600" b="1" dirty="0"/>
              <a:t>Franc</a:t>
            </a:r>
            <a:r>
              <a:rPr lang="fr-FR" sz="2600" dirty="0"/>
              <a:t>e elles perdent </a:t>
            </a:r>
            <a:r>
              <a:rPr lang="fr-FR" sz="2600" dirty="0" err="1">
                <a:hlinkClick r:id="rId5"/>
              </a:rPr>
              <a:t>oeufs</a:t>
            </a:r>
            <a:r>
              <a:rPr lang="fr-FR" sz="2600" dirty="0"/>
              <a:t>, poules, poussins et lapins en chocolat à la plus grande joie des enfants qui dès midi passé partent à la chasse aux </a:t>
            </a:r>
            <a:r>
              <a:rPr lang="fr-FR" sz="2600" dirty="0" err="1">
                <a:hlinkClick r:id="rId5"/>
              </a:rPr>
              <a:t>oeufs</a:t>
            </a:r>
            <a:r>
              <a:rPr lang="fr-FR" sz="2600" dirty="0"/>
              <a:t> ! </a:t>
            </a:r>
          </a:p>
        </p:txBody>
      </p:sp>
    </p:spTree>
    <p:extLst>
      <p:ext uri="{BB962C8B-B14F-4D97-AF65-F5344CB8AC3E}">
        <p14:creationId xmlns:p14="http://schemas.microsoft.com/office/powerpoint/2010/main" val="2106810709"/>
      </p:ext>
    </p:extLst>
  </p:cSld>
  <p:clrMapOvr>
    <a:masterClrMapping/>
  </p:clrMapOvr>
  <p:transition spd="slow">
    <p:strip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4"/>
            <a:ext cx="9222377" cy="6858000"/>
          </a:xfrm>
          <a:prstGeom prst="rect">
            <a:avLst/>
          </a:prstGeom>
        </p:spPr>
      </p:pic>
      <p:sp>
        <p:nvSpPr>
          <p:cNvPr id="3" name="Rectangle 2"/>
          <p:cNvSpPr/>
          <p:nvPr/>
        </p:nvSpPr>
        <p:spPr>
          <a:xfrm>
            <a:off x="914400" y="838200"/>
            <a:ext cx="8073044" cy="323165"/>
          </a:xfrm>
          <a:prstGeom prst="rect">
            <a:avLst/>
          </a:prstGeom>
        </p:spPr>
        <p:txBody>
          <a:bodyPr wrap="none">
            <a:spAutoFit/>
          </a:bodyPr>
          <a:lstStyle/>
          <a:p>
            <a:pPr>
              <a:lnSpc>
                <a:spcPts val="1800"/>
              </a:lnSpc>
            </a:pPr>
            <a:r>
              <a:rPr lang="fr-FR" sz="5400" dirty="0">
                <a:solidFill>
                  <a:srgbClr val="000000"/>
                </a:solidFill>
                <a:latin typeface="Courier New"/>
                <a:ea typeface="Courier New"/>
              </a:rPr>
              <a:t>Le repas des Pâques</a:t>
            </a:r>
            <a:endParaRPr lang="en-US" sz="5400" dirty="0">
              <a:solidFill>
                <a:srgbClr val="000000"/>
              </a:solidFill>
              <a:effectLst/>
              <a:latin typeface="Courier New"/>
              <a:ea typeface="Courier New"/>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295400"/>
            <a:ext cx="66294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7754911"/>
      </p:ext>
    </p:extLst>
  </p:cSld>
  <p:clrMapOvr>
    <a:masterClrMapping/>
  </p:clrMapOvr>
  <p:transition spd="slow">
    <p:strip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63" y="-78377"/>
            <a:ext cx="9170126" cy="6858000"/>
          </a:xfrm>
          <a:prstGeom prst="rect">
            <a:avLst/>
          </a:prstGeom>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465338"/>
            <a:ext cx="8229600" cy="311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2514" y="3552278"/>
            <a:ext cx="7707086" cy="2570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485406"/>
      </p:ext>
    </p:extLst>
  </p:cSld>
  <p:clrMapOvr>
    <a:masterClrMapping/>
  </p:clrMapOvr>
  <p:transition spd="slow">
    <p:strips/>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84125"/>
          </a:xfrm>
          <a:prstGeom prst="rect">
            <a:avLst/>
          </a:prstGeom>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81000"/>
            <a:ext cx="8024947" cy="5943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8407097"/>
      </p:ext>
    </p:extLst>
  </p:cSld>
  <p:clrMapOvr>
    <a:masterClrMapping/>
  </p:clrMapOvr>
  <p:transition spd="slow">
    <p:strips/>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269</TotalTime>
  <Words>652</Words>
  <Application>Microsoft Office PowerPoint</Application>
  <PresentationFormat>On-screen Show (4:3)</PresentationFormat>
  <Paragraphs>36</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Toshiba</dc:creator>
  <cp:lastModifiedBy>Toshiba</cp:lastModifiedBy>
  <cp:revision>22</cp:revision>
  <dcterms:created xsi:type="dcterms:W3CDTF">2012-05-01T17:09:03Z</dcterms:created>
  <dcterms:modified xsi:type="dcterms:W3CDTF">2012-05-01T22:14:56Z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